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871" r:id="rId2"/>
    <p:sldId id="872" r:id="rId3"/>
    <p:sldId id="873" r:id="rId4"/>
    <p:sldId id="874" r:id="rId5"/>
  </p:sldIdLst>
  <p:sldSz cx="9144000" cy="6858000" type="screen4x3"/>
  <p:notesSz cx="7104063" cy="10234613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0000FF"/>
    <a:srgbClr val="008000"/>
    <a:srgbClr val="FF9900"/>
    <a:srgbClr val="0000CC"/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B4B98B0-60AC-42C2-AFA5-B58CD77FA1E5}" styleName="淡色スタイル 1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A111915-BE36-4E01-A7E5-04B1672EAD32}" styleName="淡色スタイル 2 - アクセント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D7B26C5-4107-4FEC-AEDC-1716B250A1EF}" styleName="スタイル (淡色)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E25E649-3F16-4E02-A733-19D2CDBF48F0}" styleName="中間スタイル 3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スタイル (中間)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202B0CA-FC54-4496-8BCA-5EF66A818D29}" styleName="スタイル (濃色)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73A0DAA-6AF3-43AB-8588-CEC1D06C72B9}" styleName="スタイル (中間)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スタイル (濃色)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462" autoAdjust="0"/>
    <p:restoredTop sz="94688" autoAdjust="0"/>
  </p:normalViewPr>
  <p:slideViewPr>
    <p:cSldViewPr>
      <p:cViewPr varScale="1">
        <p:scale>
          <a:sx n="170" d="100"/>
          <a:sy n="170" d="100"/>
        </p:scale>
        <p:origin x="811" y="1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3078639" cy="511175"/>
          </a:xfrm>
          <a:prstGeom prst="rect">
            <a:avLst/>
          </a:prstGeom>
        </p:spPr>
        <p:txBody>
          <a:bodyPr vert="horz" lIns="98976" tIns="49488" rIns="98976" bIns="49488" rtlCol="0"/>
          <a:lstStyle>
            <a:lvl1pPr algn="l">
              <a:defRPr sz="13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4023837" y="2"/>
            <a:ext cx="3078639" cy="511175"/>
          </a:xfrm>
          <a:prstGeom prst="rect">
            <a:avLst/>
          </a:prstGeom>
        </p:spPr>
        <p:txBody>
          <a:bodyPr vert="horz" lIns="98976" tIns="49488" rIns="98976" bIns="49488" rtlCol="0"/>
          <a:lstStyle>
            <a:lvl1pPr algn="r">
              <a:defRPr sz="13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A10B1079-7959-4CC7-AA46-C73571C2E0EB}" type="datetimeFigureOut">
              <a:rPr lang="ja-JP" altLang="en-US"/>
              <a:pPr>
                <a:defRPr/>
              </a:pPr>
              <a:t>2024/1/25</a:t>
            </a:fld>
            <a:endParaRPr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1" y="9721852"/>
            <a:ext cx="3078639" cy="511175"/>
          </a:xfrm>
          <a:prstGeom prst="rect">
            <a:avLst/>
          </a:prstGeom>
        </p:spPr>
        <p:txBody>
          <a:bodyPr vert="horz" lIns="98976" tIns="49488" rIns="98976" bIns="49488" rtlCol="0" anchor="b"/>
          <a:lstStyle>
            <a:lvl1pPr algn="l">
              <a:defRPr sz="13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4023837" y="9721852"/>
            <a:ext cx="3078639" cy="511175"/>
          </a:xfrm>
          <a:prstGeom prst="rect">
            <a:avLst/>
          </a:prstGeom>
        </p:spPr>
        <p:txBody>
          <a:bodyPr vert="horz" lIns="98976" tIns="49488" rIns="98976" bIns="49488" rtlCol="0" anchor="b"/>
          <a:lstStyle>
            <a:lvl1pPr algn="r">
              <a:defRPr sz="13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97833689-FF5B-43EB-A7F6-A74CFE6918D0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6187103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3078639" cy="511175"/>
          </a:xfrm>
          <a:prstGeom prst="rect">
            <a:avLst/>
          </a:prstGeom>
        </p:spPr>
        <p:txBody>
          <a:bodyPr vert="horz" lIns="98976" tIns="49488" rIns="98976" bIns="49488" rtlCol="0"/>
          <a:lstStyle>
            <a:lvl1pPr algn="l">
              <a:defRPr sz="13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4023837" y="2"/>
            <a:ext cx="3078639" cy="511175"/>
          </a:xfrm>
          <a:prstGeom prst="rect">
            <a:avLst/>
          </a:prstGeom>
        </p:spPr>
        <p:txBody>
          <a:bodyPr vert="horz" lIns="98976" tIns="49488" rIns="98976" bIns="49488" rtlCol="0"/>
          <a:lstStyle>
            <a:lvl1pPr algn="r">
              <a:defRPr sz="13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5678308E-3543-40B8-A3BE-FD592413CEF9}" type="datetimeFigureOut">
              <a:rPr lang="ja-JP" altLang="en-US"/>
              <a:pPr>
                <a:defRPr/>
              </a:pPr>
              <a:t>2024/1/25</a:t>
            </a:fld>
            <a:endParaRPr lang="ja-JP" altLang="en-US" dirty="0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993775" y="768350"/>
            <a:ext cx="5116513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8976" tIns="49488" rIns="98976" bIns="49488" rtlCol="0" anchor="ctr"/>
          <a:lstStyle/>
          <a:p>
            <a:pPr lvl="0"/>
            <a:endParaRPr lang="ja-JP" altLang="en-US" noProof="0" dirty="0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710090" y="4860925"/>
            <a:ext cx="5683886" cy="4605338"/>
          </a:xfrm>
          <a:prstGeom prst="rect">
            <a:avLst/>
          </a:prstGeom>
        </p:spPr>
        <p:txBody>
          <a:bodyPr vert="horz" lIns="98976" tIns="49488" rIns="98976" bIns="49488" rtlCol="0">
            <a:normAutofit/>
          </a:bodyPr>
          <a:lstStyle/>
          <a:p>
            <a:pPr lvl="0"/>
            <a:r>
              <a:rPr lang="ja-JP" altLang="en-US" noProof="0"/>
              <a:t>マスタ テキストの書式設定</a:t>
            </a:r>
          </a:p>
          <a:p>
            <a:pPr lvl="1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1" y="9721852"/>
            <a:ext cx="3078639" cy="511175"/>
          </a:xfrm>
          <a:prstGeom prst="rect">
            <a:avLst/>
          </a:prstGeom>
        </p:spPr>
        <p:txBody>
          <a:bodyPr vert="horz" lIns="98976" tIns="49488" rIns="98976" bIns="49488" rtlCol="0" anchor="b"/>
          <a:lstStyle>
            <a:lvl1pPr algn="l">
              <a:defRPr sz="13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4023837" y="9721852"/>
            <a:ext cx="3078639" cy="511175"/>
          </a:xfrm>
          <a:prstGeom prst="rect">
            <a:avLst/>
          </a:prstGeom>
        </p:spPr>
        <p:txBody>
          <a:bodyPr vert="horz" lIns="98976" tIns="49488" rIns="98976" bIns="49488" rtlCol="0" anchor="b"/>
          <a:lstStyle>
            <a:lvl1pPr algn="r">
              <a:defRPr sz="13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570545AC-6B8C-487A-BA25-F91F0128AC21}" type="slidenum">
              <a:rPr lang="ja-JP" altLang="en-US"/>
              <a:pPr>
                <a:defRPr/>
              </a:pPr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49000462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1FE1D1-75D6-4B85-83EF-A07E3E2AE536}" type="datetime1">
              <a:rPr lang="ja-JP" altLang="en-US"/>
              <a:pPr>
                <a:defRPr/>
              </a:pPr>
              <a:t>2024/1/25</a:t>
            </a:fld>
            <a:endParaRPr lang="ja-JP" altLang="en-US" dirty="0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D48979-7B57-48E3-8507-FC4D290E7866}" type="slidenum">
              <a:rPr lang="ja-JP" altLang="en-US"/>
              <a:pPr>
                <a:defRPr/>
              </a:pPr>
              <a:t>‹#›</a:t>
            </a:fld>
            <a:endParaRPr lang="ja-JP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20C36B-F82F-4396-ADE4-838E5331836C}" type="datetime1">
              <a:rPr lang="ja-JP" altLang="en-US"/>
              <a:pPr>
                <a:defRPr/>
              </a:pPr>
              <a:t>2024/1/25</a:t>
            </a:fld>
            <a:endParaRPr lang="ja-JP" altLang="en-US" dirty="0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0501B8-080B-4842-9CE0-5FCDF03C0C73}" type="slidenum">
              <a:rPr lang="ja-JP" altLang="en-US"/>
              <a:pPr>
                <a:defRPr/>
              </a:pPr>
              <a:t>‹#›</a:t>
            </a:fld>
            <a:endParaRPr lang="ja-JP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2683D8-B353-4A4C-80C4-153EEDD17C12}" type="datetime1">
              <a:rPr lang="ja-JP" altLang="en-US"/>
              <a:pPr>
                <a:defRPr/>
              </a:pPr>
              <a:t>2024/1/25</a:t>
            </a:fld>
            <a:endParaRPr lang="ja-JP" altLang="en-US" dirty="0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2E4A17-2AC4-42B8-BB4D-92282BFFFB1B}" type="slidenum">
              <a:rPr lang="ja-JP" altLang="en-US"/>
              <a:pPr>
                <a:defRPr/>
              </a:pPr>
              <a:t>‹#›</a:t>
            </a:fld>
            <a:endParaRPr lang="ja-JP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512676"/>
            <a:ext cx="8229600" cy="598078"/>
          </a:xfrm>
        </p:spPr>
        <p:txBody>
          <a:bodyPr/>
          <a:lstStyle>
            <a:lvl1pPr algn="l">
              <a:defRPr b="1" baseline="0">
                <a:solidFill>
                  <a:schemeClr val="accent1"/>
                </a:solidFill>
                <a:latin typeface="Calibri" pitchFamily="34" charset="0"/>
                <a:ea typeface="メイリオ" pitchFamily="50" charset="-128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aseline="0">
                <a:latin typeface="Calibri" pitchFamily="34" charset="0"/>
                <a:ea typeface="メイリオ" pitchFamily="50" charset="-128"/>
              </a:defRPr>
            </a:lvl1pPr>
            <a:lvl2pPr>
              <a:defRPr baseline="0">
                <a:latin typeface="Calibri" pitchFamily="34" charset="0"/>
                <a:ea typeface="メイリオ" pitchFamily="50" charset="-128"/>
              </a:defRPr>
            </a:lvl2pPr>
            <a:lvl3pPr>
              <a:defRPr baseline="0">
                <a:latin typeface="Calibri" pitchFamily="34" charset="0"/>
                <a:ea typeface="メイリオ" pitchFamily="50" charset="-128"/>
              </a:defRPr>
            </a:lvl3pPr>
            <a:lvl4pPr>
              <a:defRPr baseline="0">
                <a:latin typeface="Calibri" pitchFamily="34" charset="0"/>
                <a:ea typeface="メイリオ" pitchFamily="50" charset="-128"/>
              </a:defRPr>
            </a:lvl4pPr>
            <a:lvl5pPr>
              <a:defRPr baseline="0">
                <a:latin typeface="Calibri" pitchFamily="34" charset="0"/>
                <a:ea typeface="メイリオ" pitchFamily="50" charset="-128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D3121A-FC5B-4871-93B8-D1D93EC1C5E7}" type="datetime1">
              <a:rPr lang="ja-JP" altLang="en-US"/>
              <a:pPr>
                <a:defRPr/>
              </a:pPr>
              <a:t>2024/1/25</a:t>
            </a:fld>
            <a:endParaRPr lang="ja-JP" altLang="en-US" dirty="0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76B10B91-6492-4C08-AE87-F344306858DA}" type="slidenum">
              <a:rPr lang="ja-JP" altLang="en-US"/>
              <a:pPr>
                <a:defRPr/>
              </a:pPr>
              <a:t>‹#›</a:t>
            </a:fld>
            <a:endParaRPr lang="ja-JP" alt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46DB63-FF8F-4A28-8238-4365B834152E}" type="datetime1">
              <a:rPr lang="ja-JP" altLang="en-US"/>
              <a:pPr>
                <a:defRPr/>
              </a:pPr>
              <a:t>2024/1/25</a:t>
            </a:fld>
            <a:endParaRPr lang="ja-JP" altLang="en-US" dirty="0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0523AC-D566-40B6-8146-ABB0CA7E2E1E}" type="slidenum">
              <a:rPr lang="ja-JP" altLang="en-US"/>
              <a:pPr>
                <a:defRPr/>
              </a:pPr>
              <a:t>‹#›</a:t>
            </a:fld>
            <a:endParaRPr lang="ja-JP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838A13-944A-457B-A400-922A20F91880}" type="datetime1">
              <a:rPr lang="ja-JP" altLang="en-US"/>
              <a:pPr>
                <a:defRPr/>
              </a:pPr>
              <a:t>2024/1/25</a:t>
            </a:fld>
            <a:endParaRPr lang="ja-JP" altLang="en-US" dirty="0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D053A-E38C-49D7-8BD8-B94CAEB5D6FB}" type="slidenum">
              <a:rPr lang="ja-JP" altLang="en-US"/>
              <a:pPr>
                <a:defRPr/>
              </a:pPr>
              <a:t>‹#›</a:t>
            </a:fld>
            <a:endParaRPr lang="ja-JP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1D3EF6-DEC3-41D9-9D28-D0207AAE0E6F}" type="datetime1">
              <a:rPr lang="ja-JP" altLang="en-US"/>
              <a:pPr>
                <a:defRPr/>
              </a:pPr>
              <a:t>2024/1/25</a:t>
            </a:fld>
            <a:endParaRPr lang="ja-JP" altLang="en-US" dirty="0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996C4F-6BF4-4E36-AAD9-453014EDC804}" type="slidenum">
              <a:rPr lang="ja-JP" altLang="en-US"/>
              <a:pPr>
                <a:defRPr/>
              </a:pPr>
              <a:t>‹#›</a:t>
            </a:fld>
            <a:endParaRPr lang="ja-JP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32FE9F-71D3-4952-BCA4-A9B007BB1D19}" type="datetime1">
              <a:rPr lang="ja-JP" altLang="en-US"/>
              <a:pPr>
                <a:defRPr/>
              </a:pPr>
              <a:t>2024/1/25</a:t>
            </a:fld>
            <a:endParaRPr lang="ja-JP" altLang="en-US" dirty="0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59F8DE-F93F-41DF-ADE9-B54E1483393B}" type="slidenum">
              <a:rPr lang="ja-JP" altLang="en-US"/>
              <a:pPr>
                <a:defRPr/>
              </a:pPr>
              <a:t>‹#›</a:t>
            </a:fld>
            <a:endParaRPr lang="ja-JP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D06603-A469-4074-926B-731E7222CB81}" type="datetime1">
              <a:rPr lang="ja-JP" altLang="en-US"/>
              <a:pPr>
                <a:defRPr/>
              </a:pPr>
              <a:t>2024/1/25</a:t>
            </a:fld>
            <a:endParaRPr lang="ja-JP" altLang="en-US" dirty="0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3A6F3B-530C-4CB8-BA9D-C6FC8F3177DF}" type="slidenum">
              <a:rPr lang="ja-JP" altLang="en-US"/>
              <a:pPr>
                <a:defRPr/>
              </a:pPr>
              <a:t>‹#›</a:t>
            </a:fld>
            <a:endParaRPr lang="ja-JP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E0AF40-00C7-4ABF-ACE6-5DB820DEFF8C}" type="datetime1">
              <a:rPr lang="ja-JP" altLang="en-US"/>
              <a:pPr>
                <a:defRPr/>
              </a:pPr>
              <a:t>2024/1/25</a:t>
            </a:fld>
            <a:endParaRPr lang="ja-JP" altLang="en-US" dirty="0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AA8C6F-74A6-4E9C-B547-B2C7ACFCDE17}" type="slidenum">
              <a:rPr lang="ja-JP" altLang="en-US"/>
              <a:pPr>
                <a:defRPr/>
              </a:pPr>
              <a:t>‹#›</a:t>
            </a:fld>
            <a:endParaRPr lang="ja-JP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 dirty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0E4E17-FA68-4152-A16A-F66521E853C3}" type="datetime1">
              <a:rPr lang="ja-JP" altLang="en-US"/>
              <a:pPr>
                <a:defRPr/>
              </a:pPr>
              <a:t>2024/1/25</a:t>
            </a:fld>
            <a:endParaRPr lang="ja-JP" altLang="en-US" dirty="0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133B9C-AEB3-46DC-B7F4-2F90819FF849}" type="slidenum">
              <a:rPr lang="ja-JP" altLang="en-US"/>
              <a:pPr>
                <a:defRPr/>
              </a:pPr>
              <a:t>‹#›</a:t>
            </a:fld>
            <a:endParaRPr lang="ja-JP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20483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268845D-EB91-4C3E-BFC3-8EF8B6EBCB5E}" type="datetime1">
              <a:rPr lang="ja-JP" altLang="en-US"/>
              <a:pPr>
                <a:defRPr/>
              </a:pPr>
              <a:t>2024/1/25</a:t>
            </a:fld>
            <a:endParaRPr lang="ja-JP" altLang="en-US" dirty="0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72580C4-A24A-4BC6-BBA3-32888201015C}" type="slidenum">
              <a:rPr lang="ja-JP" altLang="en-US"/>
              <a:pPr>
                <a:defRPr/>
              </a:pPr>
              <a:t>‹#›</a:t>
            </a:fld>
            <a:endParaRPr lang="ja-JP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87" r:id="rId2"/>
    <p:sldLayoutId id="2147483878" r:id="rId3"/>
    <p:sldLayoutId id="2147483879" r:id="rId4"/>
    <p:sldLayoutId id="2147483880" r:id="rId5"/>
    <p:sldLayoutId id="2147483881" r:id="rId6"/>
    <p:sldLayoutId id="2147483882" r:id="rId7"/>
    <p:sldLayoutId id="2147483883" r:id="rId8"/>
    <p:sldLayoutId id="2147483884" r:id="rId9"/>
    <p:sldLayoutId id="2147483885" r:id="rId10"/>
    <p:sldLayoutId id="2147483886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スライド番号プレースホルダ 24"/>
          <p:cNvSpPr>
            <a:spLocks noGrp="1"/>
          </p:cNvSpPr>
          <p:nvPr>
            <p:ph type="sldNum" sz="quarter" idx="4294967295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fld id="{2FA087CB-B006-46CE-8BD6-190EAA043D3C}" type="slidenum">
              <a:rPr lang="ja-JP" altLang="en-US">
                <a:latin typeface="Calibri" panose="020F0502020204030204" pitchFamily="34" charset="0"/>
              </a:rPr>
              <a:pPr eaLnBrk="1" hangingPunct="1"/>
              <a:t>1</a:t>
            </a:fld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1802753-9E78-43C7-BAC7-3FEC6BF41A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66018"/>
            <a:ext cx="8229600" cy="4525963"/>
          </a:xfrm>
        </p:spPr>
        <p:txBody>
          <a:bodyPr anchor="ctr"/>
          <a:lstStyle/>
          <a:p>
            <a:pPr marL="0" indent="0" algn="ctr">
              <a:buNone/>
            </a:pPr>
            <a:r>
              <a:rPr kumimoji="1" lang="en-US" altLang="ja-JP" b="1" dirty="0">
                <a:solidFill>
                  <a:schemeClr val="accent1"/>
                </a:solidFill>
              </a:rPr>
              <a:t>Pocket SDR Signal IDs</a:t>
            </a:r>
          </a:p>
        </p:txBody>
      </p:sp>
      <p:sp>
        <p:nvSpPr>
          <p:cNvPr id="2" name="Text Box 52">
            <a:extLst>
              <a:ext uri="{FF2B5EF4-FFF2-40B4-BE49-F238E27FC236}">
                <a16:creationId xmlns:a16="http://schemas.microsoft.com/office/drawing/2014/main" id="{9800051E-D0E1-6B5B-B317-C13284915A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9872" y="5229200"/>
            <a:ext cx="2268252" cy="561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2000" tIns="3600" rIns="72000" bIns="3600">
            <a:spAutoFit/>
          </a:bodyPr>
          <a:lstStyle/>
          <a:p>
            <a:pPr algn="ctr">
              <a:defRPr/>
            </a:pPr>
            <a:r>
              <a:rPr lang="en-US" altLang="ja-JP" sz="1200" dirty="0">
                <a:latin typeface="+mj-lt"/>
                <a:ea typeface="ＭＳ 明朝" pitchFamily="17" charset="-128"/>
              </a:rPr>
              <a:t>Ver. 0.9     2024-01-05</a:t>
            </a:r>
          </a:p>
          <a:p>
            <a:pPr algn="ctr">
              <a:defRPr/>
            </a:pPr>
            <a:r>
              <a:rPr lang="en-US" altLang="ja-JP" sz="1200" dirty="0">
                <a:latin typeface="+mj-lt"/>
                <a:ea typeface="ＭＳ 明朝" pitchFamily="17" charset="-128"/>
              </a:rPr>
              <a:t>Ver. 0.10   2024-01-12</a:t>
            </a:r>
          </a:p>
          <a:p>
            <a:pPr algn="ctr">
              <a:defRPr/>
            </a:pPr>
            <a:r>
              <a:rPr lang="en-US" altLang="ja-JP" sz="1200" dirty="0">
                <a:latin typeface="+mj-lt"/>
                <a:ea typeface="ＭＳ 明朝" pitchFamily="17" charset="-128"/>
              </a:rPr>
              <a:t>Ver. </a:t>
            </a:r>
            <a:r>
              <a:rPr lang="en-US" altLang="ja-JP" sz="1200">
                <a:latin typeface="+mj-lt"/>
                <a:ea typeface="ＭＳ 明朝" pitchFamily="17" charset="-128"/>
              </a:rPr>
              <a:t>0.11   2024-01-25</a:t>
            </a:r>
          </a:p>
        </p:txBody>
      </p:sp>
    </p:spTree>
    <p:extLst>
      <p:ext uri="{BB962C8B-B14F-4D97-AF65-F5344CB8AC3E}">
        <p14:creationId xmlns:p14="http://schemas.microsoft.com/office/powerpoint/2010/main" val="42324090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5" name="タイトル 1">
            <a:extLst>
              <a:ext uri="{FF2B5EF4-FFF2-40B4-BE49-F238E27FC236}">
                <a16:creationId xmlns:a16="http://schemas.microsoft.com/office/drawing/2014/main" id="{A6C4BF47-A573-4CAE-AAC9-B006A54A6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z="2800" b="1" dirty="0">
                <a:solidFill>
                  <a:schemeClr val="accent1"/>
                </a:solidFill>
              </a:rPr>
              <a:t>Pocket SDR Signal IDs </a:t>
            </a:r>
            <a:r>
              <a:rPr lang="en-US" altLang="ja-JP" sz="2800" dirty="0"/>
              <a:t>(1/3)</a:t>
            </a:r>
            <a:endParaRPr lang="ja-JP" altLang="en-US" sz="2800" dirty="0"/>
          </a:p>
        </p:txBody>
      </p:sp>
      <p:sp>
        <p:nvSpPr>
          <p:cNvPr id="21" name="スライド番号プレースホルダ 20">
            <a:extLst>
              <a:ext uri="{FF2B5EF4-FFF2-40B4-BE49-F238E27FC236}">
                <a16:creationId xmlns:a16="http://schemas.microsoft.com/office/drawing/2014/main" id="{6072A7FD-5C96-45C0-A2C9-927E9572B2A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fld id="{1F5A91CE-2731-4DAE-BD0D-B2B3DD7AE0C6}" type="slidenum">
              <a:rPr lang="ja-JP" altLang="en-US" sz="1200">
                <a:latin typeface="Calibri" panose="020F0502020204030204" pitchFamily="34" charset="0"/>
              </a:rPr>
              <a:pPr eaLnBrk="1" hangingPunct="1"/>
              <a:t>2</a:t>
            </a:fld>
            <a:endParaRPr lang="ja-JP" altLang="en-US" sz="1200" dirty="0">
              <a:latin typeface="Calibri" panose="020F0502020204030204" pitchFamily="34" charset="0"/>
            </a:endParaRPr>
          </a:p>
        </p:txBody>
      </p:sp>
      <p:graphicFrame>
        <p:nvGraphicFramePr>
          <p:cNvPr id="2" name="表 1">
            <a:extLst>
              <a:ext uri="{FF2B5EF4-FFF2-40B4-BE49-F238E27FC236}">
                <a16:creationId xmlns:a16="http://schemas.microsoft.com/office/drawing/2014/main" id="{8557C7C3-0E64-4225-B311-F1DDA00011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2576555"/>
              </p:ext>
            </p:extLst>
          </p:nvPr>
        </p:nvGraphicFramePr>
        <p:xfrm>
          <a:off x="431540" y="1736812"/>
          <a:ext cx="8316924" cy="461952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504056">
                  <a:extLst>
                    <a:ext uri="{9D8B030D-6E8A-4147-A177-3AD203B41FA5}">
                      <a16:colId xmlns:a16="http://schemas.microsoft.com/office/drawing/2014/main" val="3907946926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val="3674986815"/>
                    </a:ext>
                  </a:extLst>
                </a:gridCol>
                <a:gridCol w="468052">
                  <a:extLst>
                    <a:ext uri="{9D8B030D-6E8A-4147-A177-3AD203B41FA5}">
                      <a16:colId xmlns:a16="http://schemas.microsoft.com/office/drawing/2014/main" val="3438522820"/>
                    </a:ext>
                  </a:extLst>
                </a:gridCol>
                <a:gridCol w="216024">
                  <a:extLst>
                    <a:ext uri="{9D8B030D-6E8A-4147-A177-3AD203B41FA5}">
                      <a16:colId xmlns:a16="http://schemas.microsoft.com/office/drawing/2014/main" val="2632206805"/>
                    </a:ext>
                  </a:extLst>
                </a:gridCol>
                <a:gridCol w="612068">
                  <a:extLst>
                    <a:ext uri="{9D8B030D-6E8A-4147-A177-3AD203B41FA5}">
                      <a16:colId xmlns:a16="http://schemas.microsoft.com/office/drawing/2014/main" val="3904062775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1680995624"/>
                    </a:ext>
                  </a:extLst>
                </a:gridCol>
                <a:gridCol w="396044">
                  <a:extLst>
                    <a:ext uri="{9D8B030D-6E8A-4147-A177-3AD203B41FA5}">
                      <a16:colId xmlns:a16="http://schemas.microsoft.com/office/drawing/2014/main" val="599493654"/>
                    </a:ext>
                  </a:extLst>
                </a:gridCol>
                <a:gridCol w="432048">
                  <a:extLst>
                    <a:ext uri="{9D8B030D-6E8A-4147-A177-3AD203B41FA5}">
                      <a16:colId xmlns:a16="http://schemas.microsoft.com/office/drawing/2014/main" val="1556629082"/>
                    </a:ext>
                  </a:extLst>
                </a:gridCol>
                <a:gridCol w="432048">
                  <a:extLst>
                    <a:ext uri="{9D8B030D-6E8A-4147-A177-3AD203B41FA5}">
                      <a16:colId xmlns:a16="http://schemas.microsoft.com/office/drawing/2014/main" val="3693667246"/>
                    </a:ext>
                  </a:extLst>
                </a:gridCol>
                <a:gridCol w="432048">
                  <a:extLst>
                    <a:ext uri="{9D8B030D-6E8A-4147-A177-3AD203B41FA5}">
                      <a16:colId xmlns:a16="http://schemas.microsoft.com/office/drawing/2014/main" val="2405444412"/>
                    </a:ext>
                  </a:extLst>
                </a:gridCol>
                <a:gridCol w="432048">
                  <a:extLst>
                    <a:ext uri="{9D8B030D-6E8A-4147-A177-3AD203B41FA5}">
                      <a16:colId xmlns:a16="http://schemas.microsoft.com/office/drawing/2014/main" val="2821719459"/>
                    </a:ext>
                  </a:extLst>
                </a:gridCol>
                <a:gridCol w="432048">
                  <a:extLst>
                    <a:ext uri="{9D8B030D-6E8A-4147-A177-3AD203B41FA5}">
                      <a16:colId xmlns:a16="http://schemas.microsoft.com/office/drawing/2014/main" val="2417447074"/>
                    </a:ext>
                  </a:extLst>
                </a:gridCol>
                <a:gridCol w="432048">
                  <a:extLst>
                    <a:ext uri="{9D8B030D-6E8A-4147-A177-3AD203B41FA5}">
                      <a16:colId xmlns:a16="http://schemas.microsoft.com/office/drawing/2014/main" val="3947951605"/>
                    </a:ext>
                  </a:extLst>
                </a:gridCol>
                <a:gridCol w="432048">
                  <a:extLst>
                    <a:ext uri="{9D8B030D-6E8A-4147-A177-3AD203B41FA5}">
                      <a16:colId xmlns:a16="http://schemas.microsoft.com/office/drawing/2014/main" val="2958085100"/>
                    </a:ext>
                  </a:extLst>
                </a:gridCol>
                <a:gridCol w="468052">
                  <a:extLst>
                    <a:ext uri="{9D8B030D-6E8A-4147-A177-3AD203B41FA5}">
                      <a16:colId xmlns:a16="http://schemas.microsoft.com/office/drawing/2014/main" val="3187014589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3588832987"/>
                    </a:ext>
                  </a:extLst>
                </a:gridCol>
                <a:gridCol w="612068">
                  <a:extLst>
                    <a:ext uri="{9D8B030D-6E8A-4147-A177-3AD203B41FA5}">
                      <a16:colId xmlns:a16="http://schemas.microsoft.com/office/drawing/2014/main" val="3492388396"/>
                    </a:ext>
                  </a:extLst>
                </a:gridCol>
              </a:tblGrid>
              <a:tr h="120012">
                <a:tc rowSpan="13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1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GPS </a:t>
                      </a:r>
                    </a:p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baseline="300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[1][2][3]</a:t>
                      </a: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1575.42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 err="1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L1C</a:t>
                      </a: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/A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Q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-158.5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 err="1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BPSK</a:t>
                      </a: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(1)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1023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1.023</a:t>
                      </a:r>
                      <a:endParaRPr lang="ja-JP" sz="900" b="0" kern="10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 err="1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L</a:t>
                      </a:r>
                      <a:r>
                        <a:rPr lang="en-US" sz="900" b="0" kern="100" dirty="0" err="1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NAV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50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50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ja-JP" sz="900" b="0" kern="10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tabLst>
                          <a:tab pos="215900" algn="l"/>
                        </a:tabLst>
                      </a:pPr>
                      <a:endParaRPr lang="ja-JP" sz="900" b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tabLst>
                          <a:tab pos="215900" algn="l"/>
                        </a:tabLst>
                      </a:pPr>
                      <a:r>
                        <a:rPr lang="en-US" altLang="ja-JP" sz="900" b="1" dirty="0">
                          <a:solidFill>
                            <a:schemeClr val="accent1"/>
                          </a:solidFill>
                          <a:effectLst/>
                          <a:latin typeface="+mj-lt"/>
                        </a:rPr>
                        <a:t>L1CA</a:t>
                      </a:r>
                      <a:endParaRPr lang="ja-JP" sz="900" b="1" dirty="0">
                        <a:solidFill>
                          <a:schemeClr val="accent1"/>
                        </a:solidFill>
                        <a:effectLst/>
                        <a:latin typeface="+mj-lt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5102808"/>
                  </a:ext>
                </a:extLst>
              </a:tr>
              <a:tr h="120012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 err="1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L1P</a:t>
                      </a: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(Y)</a:t>
                      </a:r>
                      <a:r>
                        <a:rPr lang="en-US" sz="900" b="0" kern="100" baseline="300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*1</a:t>
                      </a:r>
                      <a:endParaRPr lang="ja-JP" sz="900" b="0" kern="100" baseline="300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I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-161.5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 err="1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BPSK</a:t>
                      </a: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(10)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 err="1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1week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10.23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1week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1week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 err="1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LNAV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50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50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tabLst>
                          <a:tab pos="215900" algn="l"/>
                        </a:tabLst>
                      </a:pPr>
                      <a:endParaRPr lang="ja-JP" sz="900" b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tabLst>
                          <a:tab pos="215900" algn="l"/>
                        </a:tabLst>
                      </a:pPr>
                      <a:r>
                        <a:rPr lang="en-US" altLang="ja-JP" sz="900" b="1" dirty="0">
                          <a:solidFill>
                            <a:schemeClr val="accent1"/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ja-JP" sz="900" b="1" dirty="0">
                        <a:solidFill>
                          <a:schemeClr val="accent1"/>
                        </a:solidFill>
                        <a:effectLst/>
                        <a:latin typeface="+mj-lt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8837396"/>
                  </a:ext>
                </a:extLst>
              </a:tr>
              <a:tr h="120012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L1M</a:t>
                      </a:r>
                      <a:r>
                        <a:rPr lang="en-US" sz="900" b="0" kern="100" baseline="300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*3</a:t>
                      </a:r>
                      <a:endParaRPr lang="ja-JP" sz="900" b="0" kern="100" baseline="300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I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?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BOC(10,5)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?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5.115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?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?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?</a:t>
                      </a:r>
                      <a:endParaRPr lang="ja-JP" sz="900" b="0" kern="10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?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?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Block </a:t>
                      </a:r>
                      <a:r>
                        <a:rPr lang="en-US" sz="900" b="0" kern="100" dirty="0" err="1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IIR</a:t>
                      </a: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</a:t>
                      </a: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</a:t>
                      </a: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~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1" kern="100" dirty="0">
                          <a:solidFill>
                            <a:schemeClr val="accent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b="1" kern="100" dirty="0">
                        <a:solidFill>
                          <a:schemeClr val="accent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5758236"/>
                  </a:ext>
                </a:extLst>
              </a:tr>
              <a:tr h="120012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 err="1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L1C</a:t>
                      </a: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-D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I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-163</a:t>
                      </a: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.0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BOC(1,1)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10230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1.023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 err="1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CNAV</a:t>
                      </a: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-2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100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50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8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BCH,LDPC</a:t>
                      </a:r>
                      <a:endParaRPr lang="ja-JP" sz="8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GPS III</a:t>
                      </a: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~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1" kern="100" dirty="0">
                          <a:solidFill>
                            <a:schemeClr val="accent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L1CD</a:t>
                      </a:r>
                      <a:endParaRPr lang="ja-JP" sz="900" b="1" kern="100" dirty="0">
                        <a:solidFill>
                          <a:schemeClr val="accent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3074838"/>
                  </a:ext>
                </a:extLst>
              </a:tr>
              <a:tr h="120012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 err="1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L1C</a:t>
                      </a: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-P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I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-158.25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800" b="0" kern="100" dirty="0" err="1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TMBOC</a:t>
                      </a:r>
                      <a:r>
                        <a:rPr lang="en-US" sz="8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(6,1,4/33)</a:t>
                      </a:r>
                      <a:endParaRPr lang="ja-JP" sz="8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10230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1.023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1800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18000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10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18000" marB="1800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1" kern="100" dirty="0">
                          <a:solidFill>
                            <a:schemeClr val="accent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L1CP</a:t>
                      </a:r>
                      <a:endParaRPr lang="ja-JP" sz="900" b="1" kern="100" dirty="0">
                        <a:solidFill>
                          <a:schemeClr val="accent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1316453"/>
                  </a:ext>
                </a:extLst>
              </a:tr>
              <a:tr h="120012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6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1227.6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 err="1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L2C</a:t>
                      </a: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/A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Q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-164.5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 err="1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BPSK</a:t>
                      </a: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(1)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1023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1.023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 err="1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LNAV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50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50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kumimoji="1"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Block </a:t>
                      </a:r>
                      <a:r>
                        <a:rPr lang="en-US" sz="900" b="0" kern="100" dirty="0" err="1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IIR</a:t>
                      </a: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-M</a:t>
                      </a: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~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1" kern="100" dirty="0">
                          <a:solidFill>
                            <a:schemeClr val="accent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b="1" kern="100" dirty="0">
                        <a:solidFill>
                          <a:schemeClr val="accent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8572087"/>
                  </a:ext>
                </a:extLst>
              </a:tr>
              <a:tr h="120012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 err="1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L2P</a:t>
                      </a: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(Y)</a:t>
                      </a:r>
                      <a:r>
                        <a:rPr kumimoji="1" lang="en-US" altLang="ja-JP" sz="900" b="0" kern="100" baseline="30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*1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I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8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-164.5/-161.5</a:t>
                      </a:r>
                      <a:endParaRPr lang="ja-JP" sz="8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 err="1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BPSK</a:t>
                      </a: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(10)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 err="1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1week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10.23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1week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1week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 err="1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LNAV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50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50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tabLst>
                          <a:tab pos="215900" algn="l"/>
                        </a:tabLst>
                      </a:pPr>
                      <a:endParaRPr lang="ja-JP" sz="900" b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tabLst>
                          <a:tab pos="215900" algn="l"/>
                        </a:tabLst>
                      </a:pPr>
                      <a:r>
                        <a:rPr lang="en-US" altLang="ja-JP" sz="900" b="1" dirty="0">
                          <a:solidFill>
                            <a:schemeClr val="accent1"/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ja-JP" sz="900" b="1" dirty="0">
                        <a:solidFill>
                          <a:schemeClr val="accent1"/>
                        </a:solidFill>
                        <a:effectLst/>
                        <a:latin typeface="+mj-lt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399760"/>
                  </a:ext>
                </a:extLst>
              </a:tr>
              <a:tr h="120012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L2M</a:t>
                      </a:r>
                      <a:r>
                        <a:rPr kumimoji="1" lang="en-US" sz="900" b="0" kern="100" baseline="30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*3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I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?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BOC(10,5)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?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5.115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?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?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?</a:t>
                      </a:r>
                      <a:endParaRPr lang="ja-JP" sz="900" b="0" kern="10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?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?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kumimoji="1"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Block </a:t>
                      </a:r>
                      <a:r>
                        <a:rPr lang="en-US" sz="900" b="0" kern="100" dirty="0" err="1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IIR</a:t>
                      </a: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-M</a:t>
                      </a: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~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1" kern="100" dirty="0">
                          <a:solidFill>
                            <a:schemeClr val="accent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b="1" kern="100" dirty="0">
                        <a:solidFill>
                          <a:schemeClr val="accent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0296440"/>
                  </a:ext>
                </a:extLst>
              </a:tr>
              <a:tr h="120012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 err="1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L2C</a:t>
                      </a: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-M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Q/I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-160.0/</a:t>
                      </a: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-158.5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BPSK(1)+TDM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10230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0.5115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20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20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 err="1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LNAV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50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50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kumimoji="1"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Block </a:t>
                      </a:r>
                      <a:r>
                        <a:rPr lang="en-US" sz="900" b="0" kern="100" dirty="0" err="1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IIR</a:t>
                      </a: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-M</a:t>
                      </a: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~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15900" algn="l"/>
                        </a:tabLst>
                        <a:defRPr/>
                      </a:pPr>
                      <a:r>
                        <a:rPr kumimoji="1" lang="en-US" altLang="ja-JP" sz="900" b="1" kern="1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kumimoji="1" lang="ja-JP" altLang="ja-JP" sz="900" b="1" kern="100" dirty="0">
                        <a:solidFill>
                          <a:schemeClr val="accent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5334239"/>
                  </a:ext>
                </a:extLst>
              </a:tr>
              <a:tr h="120012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10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10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10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10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10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 err="1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CNAV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50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25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1/2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15900" algn="l"/>
                        </a:tabLst>
                        <a:defRPr/>
                      </a:pPr>
                      <a:r>
                        <a:rPr kumimoji="1" lang="en-US" altLang="ja-JP" sz="900" b="1" kern="1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L2CM</a:t>
                      </a:r>
                      <a:endParaRPr kumimoji="1" lang="ja-JP" altLang="ja-JP" sz="900" b="1" kern="100" dirty="0">
                        <a:solidFill>
                          <a:schemeClr val="accent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7298419"/>
                  </a:ext>
                </a:extLst>
              </a:tr>
              <a:tr h="120012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10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7200" marB="7200" anchor="ctr"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 err="1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L2C</a:t>
                      </a: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-L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10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7200" marB="72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10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7200" marB="72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kumimoji="1"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BPSK(1)+TDM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767250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0.5115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1500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1500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15900" algn="l"/>
                        </a:tabLst>
                        <a:defRPr/>
                      </a:pPr>
                      <a:r>
                        <a:rPr kumimoji="1"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kumimoji="1" lang="ja-JP" altLang="ja-JP" sz="900" b="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kumimoji="1"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kumimoji="1"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10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7200" marB="72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15900" algn="l"/>
                        </a:tabLst>
                        <a:defRPr/>
                      </a:pPr>
                      <a:r>
                        <a:rPr kumimoji="1" lang="en-US" altLang="ja-JP" sz="900" b="1" kern="1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kumimoji="1" lang="ja-JP" altLang="ja-JP" sz="900" b="1" kern="100" dirty="0">
                        <a:solidFill>
                          <a:schemeClr val="accent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6361814"/>
                  </a:ext>
                </a:extLst>
              </a:tr>
              <a:tr h="120012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1176.45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 err="1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L5</a:t>
                      </a: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-I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I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8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-157.9/-157.0</a:t>
                      </a:r>
                      <a:endParaRPr lang="ja-JP" sz="8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 err="1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BPSK</a:t>
                      </a: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(10)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10230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10.23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 (NH)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 err="1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CNAV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100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50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1/2</a:t>
                      </a:r>
                      <a:endParaRPr lang="ja-JP" sz="900" b="0" kern="10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kumimoji="1"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Block </a:t>
                      </a:r>
                      <a:r>
                        <a:rPr lang="en-US" sz="900" b="0" kern="100" dirty="0" err="1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IIF</a:t>
                      </a: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~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1" kern="100" dirty="0">
                          <a:solidFill>
                            <a:schemeClr val="accent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L5I</a:t>
                      </a:r>
                      <a:endParaRPr lang="ja-JP" sz="900" b="1" kern="100" dirty="0">
                        <a:solidFill>
                          <a:schemeClr val="accent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679777"/>
                  </a:ext>
                </a:extLst>
              </a:tr>
              <a:tr h="120012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 err="1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L5</a:t>
                      </a: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-Q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Q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8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-157.9/-157.0</a:t>
                      </a:r>
                      <a:endParaRPr lang="ja-JP" sz="8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 err="1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BPSK</a:t>
                      </a: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(</a:t>
                      </a: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10)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10230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10.23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20 (NH)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20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10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18000" marB="1800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1" kern="100" dirty="0">
                          <a:solidFill>
                            <a:schemeClr val="accent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L5Q</a:t>
                      </a:r>
                      <a:endParaRPr lang="ja-JP" sz="900" b="1" kern="100" dirty="0">
                        <a:solidFill>
                          <a:schemeClr val="accent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1313418"/>
                  </a:ext>
                </a:extLst>
              </a:tr>
              <a:tr h="120012">
                <a:tc rowSpan="1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1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GLONASS</a:t>
                      </a:r>
                    </a:p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baseline="300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[4][5][6][7]</a:t>
                      </a:r>
                      <a:r>
                        <a:rPr lang="en-US" sz="900" b="1" kern="100" baseline="300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</a:t>
                      </a:r>
                      <a:endParaRPr lang="ja-JP" sz="900" b="1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1602.0 +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 err="1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0.5625K</a:t>
                      </a:r>
                      <a:r>
                        <a:rPr lang="en-US" sz="900" b="0" kern="100" baseline="300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*2</a:t>
                      </a:r>
                      <a:endParaRPr lang="ja-JP" sz="900" b="0" kern="100" baseline="300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L1C/A</a:t>
                      </a:r>
                      <a:r>
                        <a:rPr lang="en-US" sz="900" b="0" kern="100" baseline="300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***</a:t>
                      </a: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 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I</a:t>
                      </a:r>
                      <a:endParaRPr lang="ja-JP" sz="900" b="0" kern="10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-161.0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BPSK(0.5)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511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0.511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 / 2</a:t>
                      </a:r>
                      <a:r>
                        <a:rPr lang="en-US" altLang="ja-JP" sz="900" b="0" kern="100" baseline="300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**</a:t>
                      </a:r>
                      <a:endParaRPr lang="ja-JP" sz="900" b="0" kern="100" baseline="300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 / 2</a:t>
                      </a:r>
                      <a:r>
                        <a:rPr lang="en-US" altLang="ja-JP" sz="900" b="0" kern="100" baseline="300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**</a:t>
                      </a:r>
                      <a:endParaRPr lang="ja-JP" sz="900" b="0" kern="100" baseline="300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8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GLO-STR</a:t>
                      </a:r>
                      <a:endParaRPr lang="ja-JP" sz="8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100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50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>
                        <a:tabLst>
                          <a:tab pos="215900" algn="l"/>
                        </a:tabLst>
                      </a:pPr>
                      <a:endParaRPr lang="ja-JP" sz="900" b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tabLst>
                          <a:tab pos="215900" algn="l"/>
                        </a:tabLst>
                      </a:pPr>
                      <a:r>
                        <a:rPr lang="en-US" altLang="ja-JP" sz="900" b="1" dirty="0">
                          <a:solidFill>
                            <a:schemeClr val="accent1"/>
                          </a:solidFill>
                          <a:effectLst/>
                          <a:latin typeface="+mj-lt"/>
                        </a:rPr>
                        <a:t>G1CA</a:t>
                      </a:r>
                      <a:endParaRPr lang="ja-JP" sz="900" b="1" dirty="0">
                        <a:solidFill>
                          <a:schemeClr val="accent1"/>
                        </a:solidFill>
                        <a:effectLst/>
                        <a:latin typeface="+mj-lt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8771706"/>
                  </a:ext>
                </a:extLst>
              </a:tr>
              <a:tr h="120012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 err="1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L1P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Q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?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BPSK(5)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7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5110000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5.11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1000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1000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?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?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tabLst>
                          <a:tab pos="215900" algn="l"/>
                        </a:tabLst>
                      </a:pPr>
                      <a:endParaRPr lang="ja-JP" sz="1000" b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20367" marR="20367" marT="18000" marB="1800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tabLst>
                          <a:tab pos="215900" algn="l"/>
                        </a:tabLst>
                      </a:pPr>
                      <a:r>
                        <a:rPr lang="en-US" altLang="ja-JP" sz="900" b="1" dirty="0">
                          <a:solidFill>
                            <a:schemeClr val="accent1"/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ja-JP" sz="900" b="1" dirty="0">
                        <a:solidFill>
                          <a:schemeClr val="accent1"/>
                        </a:solidFill>
                        <a:effectLst/>
                        <a:latin typeface="+mj-lt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5426536"/>
                  </a:ext>
                </a:extLst>
              </a:tr>
              <a:tr h="120012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1600.995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 err="1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L1OCd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Q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15900" algn="l"/>
                        </a:tabLst>
                        <a:defRPr/>
                      </a:pPr>
                      <a:r>
                        <a:rPr kumimoji="1"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BPSK(1)+TDM</a:t>
                      </a:r>
                      <a:endParaRPr kumimoji="1" lang="ja-JP" altLang="ja-JP" sz="900" b="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1023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0.5115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2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2 (MC)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4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8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GLO-STR</a:t>
                      </a:r>
                      <a:endParaRPr lang="ja-JP" sz="8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250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125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1/2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15900" algn="l"/>
                        </a:tabLst>
                        <a:defRPr/>
                      </a:pPr>
                      <a:r>
                        <a:rPr kumimoji="1"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GLO-K2~</a:t>
                      </a:r>
                      <a:endParaRPr kumimoji="1" lang="ja-JP" altLang="ja-JP" sz="900" b="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15900" algn="l"/>
                        </a:tabLst>
                        <a:defRPr/>
                      </a:pPr>
                      <a:r>
                        <a:rPr kumimoji="1" lang="en-US" altLang="ja-JP" sz="900" b="1" kern="1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G1OCD</a:t>
                      </a:r>
                      <a:endParaRPr kumimoji="1" lang="ja-JP" altLang="ja-JP" sz="900" b="1" kern="100" dirty="0">
                        <a:solidFill>
                          <a:schemeClr val="accent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3178955"/>
                  </a:ext>
                </a:extLst>
              </a:tr>
              <a:tr h="120012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10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7200" marB="72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 err="1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L1OCp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10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7200" marB="72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10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7200" marB="72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15900" algn="l"/>
                        </a:tabLst>
                        <a:defRPr/>
                      </a:pPr>
                      <a:r>
                        <a:rPr kumimoji="1"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BOC(1,1)+TDM</a:t>
                      </a:r>
                      <a:endParaRPr kumimoji="1" lang="ja-JP" altLang="ja-JP" sz="900" b="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4092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0.5115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kumimoji="1"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8</a:t>
                      </a:r>
                      <a:endParaRPr kumimoji="1" lang="ja-JP" altLang="ja-JP" sz="900" b="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kumimoji="1"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kumimoji="1" lang="ja-JP" altLang="ja-JP" sz="900" b="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8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15900" algn="l"/>
                        </a:tabLst>
                        <a:defRPr/>
                      </a:pPr>
                      <a:r>
                        <a:rPr kumimoji="1"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kumimoji="1" lang="ja-JP" altLang="ja-JP" sz="900" b="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kumimoji="1"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kumimoji="1"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tabLst>
                          <a:tab pos="215900" algn="l"/>
                        </a:tabLst>
                      </a:pPr>
                      <a:endParaRPr lang="ja-JP" sz="1000" b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20367" marR="20367" marT="7200" marB="72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15900" algn="l"/>
                        </a:tabLst>
                        <a:defRPr/>
                      </a:pPr>
                      <a:r>
                        <a:rPr kumimoji="1" lang="en-US" altLang="ja-JP" sz="900" b="1" kern="1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G1OCP</a:t>
                      </a:r>
                      <a:endParaRPr kumimoji="1" lang="ja-JP" altLang="ja-JP" sz="900" b="1" kern="100" dirty="0">
                        <a:solidFill>
                          <a:schemeClr val="accent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211174"/>
                  </a:ext>
                </a:extLst>
              </a:tr>
              <a:tr h="12001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L1SC</a:t>
                      </a:r>
                      <a:r>
                        <a:rPr lang="en-US" altLang="ja-JP" sz="900" b="0" kern="100" baseline="300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 *4</a:t>
                      </a:r>
                      <a:endParaRPr lang="ja-JP" sz="900" b="0" kern="100" baseline="300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I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15900" algn="l"/>
                        </a:tabLst>
                        <a:defRPr/>
                      </a:pPr>
                      <a:r>
                        <a:rPr kumimoji="1"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kumimoji="1" lang="ja-JP" altLang="ja-JP" sz="900" b="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kumimoji="1"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kumimoji="1" lang="ja-JP" altLang="ja-JP" sz="900" b="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kumimoji="1"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kumimoji="1" lang="ja-JP" altLang="ja-JP" sz="900" b="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15900" algn="l"/>
                        </a:tabLst>
                        <a:defRPr/>
                      </a:pPr>
                      <a:r>
                        <a:rPr kumimoji="1"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kumimoji="1" lang="ja-JP" altLang="ja-JP" sz="900" b="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15900" algn="l"/>
                        </a:tabLst>
                        <a:defRPr/>
                      </a:pPr>
                      <a:endParaRPr kumimoji="1" lang="ja-JP" altLang="ja-JP" sz="900" b="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15900" algn="l"/>
                        </a:tabLst>
                        <a:defRPr/>
                      </a:pPr>
                      <a:r>
                        <a:rPr kumimoji="1" lang="en-US" altLang="ja-JP" sz="900" b="1" kern="1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kumimoji="1" lang="ja-JP" altLang="ja-JP" sz="900" b="1" kern="100" dirty="0">
                        <a:solidFill>
                          <a:schemeClr val="accent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4476269"/>
                  </a:ext>
                </a:extLst>
              </a:tr>
              <a:tr h="120012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1246.0 +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 err="1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0.4375K</a:t>
                      </a:r>
                      <a:r>
                        <a:rPr kumimoji="1" lang="en-US" altLang="ja-JP" sz="900" b="0" kern="100" baseline="30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*2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L2C/A</a:t>
                      </a:r>
                      <a:r>
                        <a:rPr kumimoji="1" lang="en-US" altLang="ja-JP" sz="900" b="0" kern="100" baseline="30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***</a:t>
                      </a: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 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I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-167.0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BPSK(0.5)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511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0.511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 / 2</a:t>
                      </a:r>
                      <a:r>
                        <a:rPr kumimoji="1" lang="en-US" altLang="ja-JP" sz="900" b="0" kern="100" baseline="30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**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 / 2</a:t>
                      </a:r>
                      <a:r>
                        <a:rPr lang="en-US" altLang="ja-JP" sz="900" b="0" kern="100" baseline="300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**</a:t>
                      </a:r>
                      <a:endParaRPr lang="ja-JP" sz="900" b="0" kern="100" baseline="300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8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GLO-STR</a:t>
                      </a:r>
                      <a:endParaRPr lang="ja-JP" sz="8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100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50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>
                        <a:tabLst>
                          <a:tab pos="215900" algn="l"/>
                        </a:tabLst>
                      </a:pPr>
                      <a:endParaRPr lang="ja-JP" sz="900" b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tabLst>
                          <a:tab pos="215900" algn="l"/>
                        </a:tabLst>
                      </a:pPr>
                      <a:r>
                        <a:rPr lang="en-US" altLang="ja-JP" sz="900" b="1" dirty="0">
                          <a:solidFill>
                            <a:schemeClr val="accent1"/>
                          </a:solidFill>
                          <a:effectLst/>
                          <a:latin typeface="+mj-lt"/>
                        </a:rPr>
                        <a:t>G2CA</a:t>
                      </a:r>
                      <a:endParaRPr lang="ja-JP" sz="900" b="1" dirty="0">
                        <a:solidFill>
                          <a:schemeClr val="accent1"/>
                        </a:solidFill>
                        <a:effectLst/>
                        <a:latin typeface="+mj-lt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8086101"/>
                  </a:ext>
                </a:extLst>
              </a:tr>
              <a:tr h="120012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 err="1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L2P</a:t>
                      </a: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 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Q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?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BPSK(5)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7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5110000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5.11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1000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1000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?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?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tabLst>
                          <a:tab pos="215900" algn="l"/>
                        </a:tabLst>
                      </a:pPr>
                      <a:endParaRPr lang="ja-JP" sz="1000" b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20367" marR="20367" marT="18000" marB="1800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tabLst>
                          <a:tab pos="215900" algn="l"/>
                        </a:tabLst>
                      </a:pPr>
                      <a:r>
                        <a:rPr lang="en-US" altLang="ja-JP" sz="900" b="1" dirty="0">
                          <a:solidFill>
                            <a:schemeClr val="accent1"/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ja-JP" sz="900" b="1" dirty="0">
                        <a:solidFill>
                          <a:schemeClr val="accent1"/>
                        </a:solidFill>
                        <a:effectLst/>
                        <a:latin typeface="+mj-lt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3827501"/>
                  </a:ext>
                </a:extLst>
              </a:tr>
              <a:tr h="120012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1248.06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 err="1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L2CSI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Q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BPSK(1)+TDM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0.5115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15900" algn="l"/>
                        </a:tabLst>
                        <a:defRPr/>
                      </a:pPr>
                      <a:r>
                        <a:rPr kumimoji="1"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GLO-K2~</a:t>
                      </a:r>
                      <a:endParaRPr kumimoji="1" lang="ja-JP" altLang="ja-JP" sz="900" b="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15900" algn="l"/>
                        </a:tabLst>
                        <a:defRPr/>
                      </a:pPr>
                      <a:r>
                        <a:rPr kumimoji="1" lang="en-US" altLang="ja-JP" sz="900" b="1" kern="1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kumimoji="1" lang="ja-JP" altLang="ja-JP" sz="900" b="1" kern="100" dirty="0">
                        <a:solidFill>
                          <a:schemeClr val="accent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1681375"/>
                  </a:ext>
                </a:extLst>
              </a:tr>
              <a:tr h="120012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10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7200" marB="72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 err="1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L2OCp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10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10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BOC(1,1)+TDM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10230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0.5115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20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50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1000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15900" algn="l"/>
                        </a:tabLst>
                        <a:defRPr/>
                      </a:pPr>
                      <a:r>
                        <a:rPr kumimoji="1"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kumimoji="1" lang="ja-JP" altLang="ja-JP" sz="900" b="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kumimoji="1"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kumimoji="1"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tabLst>
                          <a:tab pos="215900" algn="l"/>
                        </a:tabLst>
                      </a:pPr>
                      <a:endParaRPr lang="ja-JP" sz="1000" b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20367" marR="20367" marT="7200" marB="72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15900" algn="l"/>
                        </a:tabLst>
                        <a:defRPr/>
                      </a:pPr>
                      <a:r>
                        <a:rPr kumimoji="1" lang="en-US" altLang="ja-JP" sz="900" b="1" kern="1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G2OCP</a:t>
                      </a:r>
                      <a:endParaRPr kumimoji="1" lang="ja-JP" altLang="ja-JP" sz="900" b="1" kern="100" dirty="0">
                        <a:solidFill>
                          <a:schemeClr val="accent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3148820"/>
                  </a:ext>
                </a:extLst>
              </a:tr>
              <a:tr h="12001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L2SC </a:t>
                      </a:r>
                      <a:r>
                        <a:rPr lang="en-US" altLang="ja-JP" sz="900" b="0" kern="100" baseline="300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*4</a:t>
                      </a:r>
                      <a:endParaRPr lang="ja-JP" sz="900" b="0" kern="100" baseline="300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I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15900" algn="l"/>
                        </a:tabLst>
                        <a:defRPr/>
                      </a:pPr>
                      <a:r>
                        <a:rPr kumimoji="1"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kumimoji="1" lang="ja-JP" altLang="ja-JP" sz="900" b="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kumimoji="1"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kumimoji="1" lang="ja-JP" altLang="ja-JP" sz="900" b="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kumimoji="1"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kumimoji="1" lang="ja-JP" altLang="ja-JP" sz="900" b="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15900" algn="l"/>
                        </a:tabLst>
                        <a:defRPr/>
                      </a:pPr>
                      <a:r>
                        <a:rPr kumimoji="1"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kumimoji="1" lang="ja-JP" altLang="ja-JP" sz="900" b="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15900" algn="l"/>
                        </a:tabLst>
                        <a:defRPr/>
                      </a:pPr>
                      <a:endParaRPr kumimoji="1" lang="ja-JP" altLang="ja-JP" sz="900" b="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15900" algn="l"/>
                        </a:tabLst>
                        <a:defRPr/>
                      </a:pPr>
                      <a:r>
                        <a:rPr kumimoji="1" lang="en-US" altLang="ja-JP" sz="900" b="1" kern="1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kumimoji="1" lang="ja-JP" altLang="ja-JP" sz="900" b="1" kern="100" dirty="0">
                        <a:solidFill>
                          <a:schemeClr val="accent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0307664"/>
                  </a:ext>
                </a:extLst>
              </a:tr>
              <a:tr h="120012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1202.025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 err="1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L3OCd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I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?</a:t>
                      </a:r>
                      <a:endParaRPr lang="ja-JP" sz="900" b="0" kern="10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 err="1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BPSK</a:t>
                      </a: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(10)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10230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10.23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 (BC)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8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GLO-STR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200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100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1/2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GLO-</a:t>
                      </a:r>
                      <a:r>
                        <a:rPr lang="en-US" sz="900" b="0" kern="100" dirty="0" err="1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K1</a:t>
                      </a: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~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1" kern="100" dirty="0">
                          <a:solidFill>
                            <a:schemeClr val="accent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G3OCD</a:t>
                      </a:r>
                      <a:endParaRPr lang="ja-JP" sz="900" b="1" kern="100" dirty="0">
                        <a:solidFill>
                          <a:schemeClr val="accent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0026932"/>
                  </a:ext>
                </a:extLst>
              </a:tr>
              <a:tr h="120012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 err="1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L3OCp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Q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?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 err="1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BPSK</a:t>
                      </a: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(10)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10230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10.23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 (NH)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1" kern="100" dirty="0">
                          <a:solidFill>
                            <a:schemeClr val="accent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G3OCP</a:t>
                      </a:r>
                      <a:endParaRPr lang="ja-JP" sz="900" b="1" kern="100" dirty="0">
                        <a:solidFill>
                          <a:schemeClr val="accent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2989863"/>
                  </a:ext>
                </a:extLst>
              </a:tr>
              <a:tr h="120012">
                <a:tc rowSpan="7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1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Galileo</a:t>
                      </a:r>
                      <a:r>
                        <a:rPr lang="en-US" altLang="ja-JP" sz="900" b="0" kern="100" baseline="300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[8]</a:t>
                      </a:r>
                      <a:endParaRPr lang="ja-JP" sz="900" b="0" kern="100" baseline="300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1575.42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 err="1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E1</a:t>
                      </a: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-A</a:t>
                      </a:r>
                      <a:endParaRPr lang="ja-JP" sz="900" b="0" kern="100" baseline="300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Q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?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BOC(15,2.5)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?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2.5575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?</a:t>
                      </a:r>
                      <a:endParaRPr lang="ja-JP" sz="900" b="0" kern="10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?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G/NAV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?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?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PRS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1" kern="100" dirty="0">
                          <a:solidFill>
                            <a:schemeClr val="accent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b="1" kern="100" dirty="0">
                        <a:solidFill>
                          <a:schemeClr val="accent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3809283"/>
                  </a:ext>
                </a:extLst>
              </a:tr>
              <a:tr h="120012">
                <a:tc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900" b="1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 err="1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E1</a:t>
                      </a: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-B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I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-157.0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 err="1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CBOC</a:t>
                      </a: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(6,1,1/11)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4092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1.023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4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I/NAV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250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125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1/2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OS, </a:t>
                      </a:r>
                      <a:r>
                        <a:rPr lang="en-US" sz="900" b="0" kern="100" dirty="0" err="1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SoL</a:t>
                      </a: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, CS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1" kern="100" dirty="0">
                          <a:solidFill>
                            <a:schemeClr val="accent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E1B</a:t>
                      </a:r>
                      <a:endParaRPr lang="ja-JP" sz="900" b="1" kern="100" dirty="0">
                        <a:solidFill>
                          <a:schemeClr val="accent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6322088"/>
                  </a:ext>
                </a:extLst>
              </a:tr>
              <a:tr h="120012">
                <a:tc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900" b="1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 err="1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E1</a:t>
                      </a: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-C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I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 err="1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CBOC</a:t>
                      </a: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(6,1,1/11)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4092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1.023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4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25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100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tabLst>
                          <a:tab pos="215900" algn="l"/>
                        </a:tabLst>
                      </a:pPr>
                      <a:endParaRPr lang="ja-JP" sz="900" b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tabLst>
                          <a:tab pos="215900" algn="l"/>
                        </a:tabLst>
                      </a:pPr>
                      <a:r>
                        <a:rPr lang="en-US" altLang="ja-JP" sz="900" b="1" dirty="0">
                          <a:solidFill>
                            <a:schemeClr val="accent1"/>
                          </a:solidFill>
                          <a:effectLst/>
                          <a:latin typeface="+mj-lt"/>
                        </a:rPr>
                        <a:t>E1C</a:t>
                      </a:r>
                      <a:endParaRPr lang="ja-JP" sz="900" b="1" dirty="0">
                        <a:solidFill>
                          <a:schemeClr val="accent1"/>
                        </a:solidFill>
                        <a:effectLst/>
                        <a:latin typeface="+mj-lt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3582469"/>
                  </a:ext>
                </a:extLst>
              </a:tr>
              <a:tr h="120012">
                <a:tc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900" b="0" kern="100" baseline="300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1176.45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 err="1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E5a</a:t>
                      </a: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-I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I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-155.0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 err="1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BPSK</a:t>
                      </a: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(10)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10230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10.23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20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20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F/NAV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50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25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1/2</a:t>
                      </a:r>
                      <a:endParaRPr lang="ja-JP" sz="900" kern="10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OS, CS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1" kern="100" dirty="0">
                          <a:solidFill>
                            <a:schemeClr val="accent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E5AI</a:t>
                      </a:r>
                      <a:endParaRPr lang="ja-JP" sz="900" b="1" kern="100" dirty="0">
                        <a:solidFill>
                          <a:schemeClr val="accent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0839377"/>
                  </a:ext>
                </a:extLst>
              </a:tr>
              <a:tr h="120012">
                <a:tc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900" b="0" kern="100" baseline="300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E5a-Q</a:t>
                      </a:r>
                      <a:endParaRPr lang="ja-JP" sz="900" kern="10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Q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 err="1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BPSK</a:t>
                      </a: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(10)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10230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10.23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tabLst>
                          <a:tab pos="215900" algn="l"/>
                        </a:tabLst>
                      </a:pPr>
                      <a:endParaRPr lang="ja-JP" sz="900" dirty="0">
                        <a:effectLst/>
                        <a:latin typeface="+mj-lt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tabLst>
                          <a:tab pos="215900" algn="l"/>
                        </a:tabLst>
                      </a:pPr>
                      <a:r>
                        <a:rPr lang="en-US" altLang="ja-JP" sz="900" b="1" dirty="0">
                          <a:solidFill>
                            <a:schemeClr val="accent1"/>
                          </a:solidFill>
                          <a:effectLst/>
                          <a:latin typeface="+mj-lt"/>
                        </a:rPr>
                        <a:t>E5AQ</a:t>
                      </a:r>
                      <a:endParaRPr lang="ja-JP" sz="900" b="1" dirty="0">
                        <a:solidFill>
                          <a:schemeClr val="accent1"/>
                        </a:solidFill>
                        <a:effectLst/>
                        <a:latin typeface="+mj-lt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159222"/>
                  </a:ext>
                </a:extLst>
              </a:tr>
              <a:tr h="120012">
                <a:tc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900" b="0" kern="100" baseline="300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kumimoji="1"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1207.14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 err="1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E5b</a:t>
                      </a: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-I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I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-155.0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 err="1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BPSK</a:t>
                      </a: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(10)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10230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10.23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4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4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I/NAV</a:t>
                      </a:r>
                      <a:endParaRPr lang="ja-JP" sz="900" b="0" kern="10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250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125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1/2</a:t>
                      </a:r>
                      <a:endParaRPr lang="ja-JP" sz="900" b="0" kern="10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OS, </a:t>
                      </a:r>
                      <a:r>
                        <a:rPr lang="en-US" sz="900" b="0" kern="100" dirty="0" err="1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SoL</a:t>
                      </a: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, CS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1" kern="100" dirty="0">
                          <a:solidFill>
                            <a:schemeClr val="accent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E5BI</a:t>
                      </a:r>
                      <a:endParaRPr lang="ja-JP" sz="900" b="1" kern="100" dirty="0">
                        <a:solidFill>
                          <a:schemeClr val="accent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5173221"/>
                  </a:ext>
                </a:extLst>
              </a:tr>
              <a:tr h="120012">
                <a:tc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900" b="0" kern="100" baseline="300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0367" marR="20367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 err="1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E5b</a:t>
                      </a: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-Q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Q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 err="1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BPSK</a:t>
                      </a: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(10)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10230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10.23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100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100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tabLst>
                          <a:tab pos="215900" algn="l"/>
                        </a:tabLst>
                      </a:pPr>
                      <a:endParaRPr lang="ja-JP" sz="900" b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tabLst>
                          <a:tab pos="215900" algn="l"/>
                        </a:tabLst>
                      </a:pPr>
                      <a:r>
                        <a:rPr lang="en-US" altLang="ja-JP" sz="900" b="1" dirty="0">
                          <a:solidFill>
                            <a:schemeClr val="accent1"/>
                          </a:solidFill>
                          <a:effectLst/>
                          <a:latin typeface="+mj-lt"/>
                        </a:rPr>
                        <a:t>E5BQ</a:t>
                      </a:r>
                      <a:endParaRPr lang="ja-JP" sz="900" b="1" dirty="0">
                        <a:solidFill>
                          <a:schemeClr val="accent1"/>
                        </a:solidFill>
                        <a:effectLst/>
                        <a:latin typeface="+mj-lt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8969560"/>
                  </a:ext>
                </a:extLst>
              </a:tr>
            </a:tbl>
          </a:graphicData>
        </a:graphic>
      </p:graphicFrame>
      <p:sp>
        <p:nvSpPr>
          <p:cNvPr id="6" name="Text Box 52">
            <a:extLst>
              <a:ext uri="{FF2B5EF4-FFF2-40B4-BE49-F238E27FC236}">
                <a16:creationId xmlns:a16="http://schemas.microsoft.com/office/drawing/2014/main" id="{FC9684D1-8EC8-4D0E-B028-DED57FCF3E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1540" y="6381327"/>
            <a:ext cx="8316923" cy="145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2000" tIns="3600" rIns="72000" bIns="3600">
            <a:spAutoFit/>
          </a:bodyPr>
          <a:lstStyle/>
          <a:p>
            <a:pPr algn="ctr">
              <a:defRPr/>
            </a:pPr>
            <a:r>
              <a:rPr lang="en-US" altLang="ja-JP" sz="900" dirty="0">
                <a:latin typeface="+mj-lt"/>
                <a:ea typeface="ＭＳ 明朝" pitchFamily="17" charset="-128"/>
              </a:rPr>
              <a:t>*1 AS ON, *2 K = {-7 ... +6}, *3 Military Signal, *4 Secured Service Signal, ** </a:t>
            </a:r>
            <a:r>
              <a:rPr lang="en-US" altLang="ja-JP" sz="900">
                <a:latin typeface="+mj-lt"/>
                <a:ea typeface="ＭＳ 明朝" pitchFamily="17" charset="-128"/>
              </a:rPr>
              <a:t>Odd FCN, *** (L1OF), (L2OF)</a:t>
            </a:r>
            <a:endParaRPr lang="en-US" altLang="ja-JP" sz="900" dirty="0">
              <a:latin typeface="+mj-lt"/>
              <a:ea typeface="ＭＳ 明朝" pitchFamily="17" charset="-128"/>
            </a:endParaRPr>
          </a:p>
        </p:txBody>
      </p:sp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75467FF1-3B1F-70F7-B955-98BCF881A6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6810134"/>
              </p:ext>
            </p:extLst>
          </p:nvPr>
        </p:nvGraphicFramePr>
        <p:xfrm>
          <a:off x="431540" y="1088740"/>
          <a:ext cx="8316924" cy="61722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504056">
                  <a:extLst>
                    <a:ext uri="{9D8B030D-6E8A-4147-A177-3AD203B41FA5}">
                      <a16:colId xmlns:a16="http://schemas.microsoft.com/office/drawing/2014/main" val="3325163354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val="2709382227"/>
                    </a:ext>
                  </a:extLst>
                </a:gridCol>
                <a:gridCol w="468052">
                  <a:extLst>
                    <a:ext uri="{9D8B030D-6E8A-4147-A177-3AD203B41FA5}">
                      <a16:colId xmlns:a16="http://schemas.microsoft.com/office/drawing/2014/main" val="3059427333"/>
                    </a:ext>
                  </a:extLst>
                </a:gridCol>
                <a:gridCol w="216024">
                  <a:extLst>
                    <a:ext uri="{9D8B030D-6E8A-4147-A177-3AD203B41FA5}">
                      <a16:colId xmlns:a16="http://schemas.microsoft.com/office/drawing/2014/main" val="947568908"/>
                    </a:ext>
                  </a:extLst>
                </a:gridCol>
                <a:gridCol w="612068">
                  <a:extLst>
                    <a:ext uri="{9D8B030D-6E8A-4147-A177-3AD203B41FA5}">
                      <a16:colId xmlns:a16="http://schemas.microsoft.com/office/drawing/2014/main" val="2629089732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2544508398"/>
                    </a:ext>
                  </a:extLst>
                </a:gridCol>
                <a:gridCol w="396044">
                  <a:extLst>
                    <a:ext uri="{9D8B030D-6E8A-4147-A177-3AD203B41FA5}">
                      <a16:colId xmlns:a16="http://schemas.microsoft.com/office/drawing/2014/main" val="3472518054"/>
                    </a:ext>
                  </a:extLst>
                </a:gridCol>
                <a:gridCol w="432048">
                  <a:extLst>
                    <a:ext uri="{9D8B030D-6E8A-4147-A177-3AD203B41FA5}">
                      <a16:colId xmlns:a16="http://schemas.microsoft.com/office/drawing/2014/main" val="2689572748"/>
                    </a:ext>
                  </a:extLst>
                </a:gridCol>
                <a:gridCol w="432048">
                  <a:extLst>
                    <a:ext uri="{9D8B030D-6E8A-4147-A177-3AD203B41FA5}">
                      <a16:colId xmlns:a16="http://schemas.microsoft.com/office/drawing/2014/main" val="2992625945"/>
                    </a:ext>
                  </a:extLst>
                </a:gridCol>
                <a:gridCol w="432048">
                  <a:extLst>
                    <a:ext uri="{9D8B030D-6E8A-4147-A177-3AD203B41FA5}">
                      <a16:colId xmlns:a16="http://schemas.microsoft.com/office/drawing/2014/main" val="2772002735"/>
                    </a:ext>
                  </a:extLst>
                </a:gridCol>
                <a:gridCol w="432048">
                  <a:extLst>
                    <a:ext uri="{9D8B030D-6E8A-4147-A177-3AD203B41FA5}">
                      <a16:colId xmlns:a16="http://schemas.microsoft.com/office/drawing/2014/main" val="1177254722"/>
                    </a:ext>
                  </a:extLst>
                </a:gridCol>
                <a:gridCol w="432048">
                  <a:extLst>
                    <a:ext uri="{9D8B030D-6E8A-4147-A177-3AD203B41FA5}">
                      <a16:colId xmlns:a16="http://schemas.microsoft.com/office/drawing/2014/main" val="1571033950"/>
                    </a:ext>
                  </a:extLst>
                </a:gridCol>
                <a:gridCol w="432048">
                  <a:extLst>
                    <a:ext uri="{9D8B030D-6E8A-4147-A177-3AD203B41FA5}">
                      <a16:colId xmlns:a16="http://schemas.microsoft.com/office/drawing/2014/main" val="1248299587"/>
                    </a:ext>
                  </a:extLst>
                </a:gridCol>
                <a:gridCol w="432048">
                  <a:extLst>
                    <a:ext uri="{9D8B030D-6E8A-4147-A177-3AD203B41FA5}">
                      <a16:colId xmlns:a16="http://schemas.microsoft.com/office/drawing/2014/main" val="1069936599"/>
                    </a:ext>
                  </a:extLst>
                </a:gridCol>
                <a:gridCol w="468052">
                  <a:extLst>
                    <a:ext uri="{9D8B030D-6E8A-4147-A177-3AD203B41FA5}">
                      <a16:colId xmlns:a16="http://schemas.microsoft.com/office/drawing/2014/main" val="309954666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565333373"/>
                    </a:ext>
                  </a:extLst>
                </a:gridCol>
                <a:gridCol w="612068">
                  <a:extLst>
                    <a:ext uri="{9D8B030D-6E8A-4147-A177-3AD203B41FA5}">
                      <a16:colId xmlns:a16="http://schemas.microsoft.com/office/drawing/2014/main" val="628015514"/>
                    </a:ext>
                  </a:extLst>
                </a:gridCol>
              </a:tblGrid>
              <a:tr h="205740">
                <a:tc row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solidFill>
                            <a:schemeClr val="tx1"/>
                          </a:solidFill>
                        </a:rPr>
                        <a:t>System</a:t>
                      </a:r>
                      <a:endParaRPr kumimoji="1" lang="ja-JP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solidFill>
                            <a:schemeClr val="tx1"/>
                          </a:solidFill>
                        </a:rPr>
                        <a:t>Carrier Freq. (MHz)</a:t>
                      </a:r>
                      <a:endParaRPr kumimoji="1" lang="ja-JP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solidFill>
                            <a:schemeClr val="tx1"/>
                          </a:solidFill>
                        </a:rPr>
                        <a:t>Signal</a:t>
                      </a:r>
                      <a:endParaRPr kumimoji="1" lang="ja-JP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solidFill>
                            <a:schemeClr val="tx1"/>
                          </a:solidFill>
                        </a:rPr>
                        <a:t>I/Q</a:t>
                      </a:r>
                      <a:endParaRPr kumimoji="1" lang="ja-JP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solidFill>
                            <a:schemeClr val="tx1"/>
                          </a:solidFill>
                        </a:rPr>
                        <a:t>Min Rec. Power (</a:t>
                      </a:r>
                      <a:r>
                        <a:rPr kumimoji="1" lang="en-US" altLang="ja-JP" sz="900" dirty="0" err="1">
                          <a:solidFill>
                            <a:schemeClr val="tx1"/>
                          </a:solidFill>
                        </a:rPr>
                        <a:t>dBW</a:t>
                      </a:r>
                      <a:r>
                        <a:rPr kumimoji="1" lang="en-US" altLang="ja-JP" sz="900" dirty="0">
                          <a:solidFill>
                            <a:schemeClr val="tx1"/>
                          </a:solidFill>
                        </a:rPr>
                        <a:t>)</a:t>
                      </a:r>
                      <a:endParaRPr kumimoji="1" lang="ja-JP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solidFill>
                            <a:schemeClr val="tx1"/>
                          </a:solidFill>
                        </a:rPr>
                        <a:t>Modulation</a:t>
                      </a:r>
                      <a:endParaRPr kumimoji="1" lang="ja-JP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1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Primary Code</a:t>
                      </a:r>
                      <a:endParaRPr lang="ja-JP" sz="900" b="1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900" b="1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900" b="1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1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Overlay Code</a:t>
                      </a:r>
                      <a:endParaRPr lang="ja-JP" sz="900" b="1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900" b="1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1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Navigation Data</a:t>
                      </a:r>
                      <a:endParaRPr lang="ja-JP" sz="900" b="1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900" b="1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900" b="1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900" b="1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dirty="0">
                          <a:solidFill>
                            <a:schemeClr val="tx1"/>
                          </a:solidFill>
                        </a:rPr>
                        <a:t>Notes</a:t>
                      </a:r>
                      <a:endParaRPr kumimoji="1" lang="ja-JP" altLang="en-US" sz="90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kumimoji="1" lang="en-US" altLang="ja-JP" sz="1000" b="1" dirty="0">
                          <a:solidFill>
                            <a:schemeClr val="accent1"/>
                          </a:solidFill>
                        </a:rPr>
                        <a:t>Pocket</a:t>
                      </a:r>
                    </a:p>
                    <a:p>
                      <a:pPr algn="ctr"/>
                      <a:r>
                        <a:rPr kumimoji="1" lang="en-US" altLang="ja-JP" sz="1000" b="1" dirty="0">
                          <a:solidFill>
                            <a:schemeClr val="accent1"/>
                          </a:solidFill>
                        </a:rPr>
                        <a:t>SDR</a:t>
                      </a:r>
                    </a:p>
                    <a:p>
                      <a:pPr algn="ctr"/>
                      <a:r>
                        <a:rPr kumimoji="1" lang="en-US" altLang="ja-JP" sz="1000" b="1" dirty="0">
                          <a:solidFill>
                            <a:schemeClr val="accent1"/>
                          </a:solidFill>
                        </a:rPr>
                        <a:t>Signal ID</a:t>
                      </a:r>
                      <a:endParaRPr kumimoji="1" lang="ja-JP" altLang="en-US" sz="1000" b="1" dirty="0">
                        <a:solidFill>
                          <a:schemeClr val="accent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1357734"/>
                  </a:ext>
                </a:extLst>
              </a:tr>
              <a:tr h="20574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1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Length</a:t>
                      </a: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1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(chip)</a:t>
                      </a:r>
                      <a:endParaRPr lang="ja-JP" sz="900" b="1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1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Chip Rate</a:t>
                      </a: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1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altLang="ja-JP" sz="900" b="1" kern="100" dirty="0" err="1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Mcps</a:t>
                      </a:r>
                      <a:r>
                        <a:rPr lang="en-US" altLang="ja-JP" sz="900" b="1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)</a:t>
                      </a:r>
                      <a:endParaRPr lang="ja-JP" sz="900" b="1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1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Cycle</a:t>
                      </a: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1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altLang="ja-JP" sz="900" b="1" kern="100" dirty="0" err="1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ms</a:t>
                      </a:r>
                      <a:r>
                        <a:rPr lang="en-US" altLang="ja-JP" sz="900" b="1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1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Length</a:t>
                      </a: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1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(chip)</a:t>
                      </a:r>
                      <a:endParaRPr lang="ja-JP" sz="900" b="1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1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Cycle</a:t>
                      </a: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1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altLang="ja-JP" sz="900" b="1" kern="100" dirty="0" err="1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ms</a:t>
                      </a:r>
                      <a:r>
                        <a:rPr lang="en-US" altLang="ja-JP" sz="900" b="1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)</a:t>
                      </a:r>
                      <a:endParaRPr lang="ja-JP" sz="900" b="1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1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Data</a:t>
                      </a:r>
                      <a:endParaRPr lang="ja-JP" sz="900" b="1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1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Symbol Rate (</a:t>
                      </a:r>
                      <a:r>
                        <a:rPr lang="en-US" altLang="ja-JP" sz="900" b="1" kern="100" dirty="0" err="1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sps</a:t>
                      </a:r>
                      <a:r>
                        <a:rPr lang="en-US" altLang="ja-JP" sz="800" b="1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)</a:t>
                      </a:r>
                      <a:endParaRPr lang="ja-JP" sz="800" b="1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1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Data Rate</a:t>
                      </a: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1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(bps)</a:t>
                      </a:r>
                      <a:endParaRPr lang="ja-JP" sz="900" b="1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1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FEC</a:t>
                      </a:r>
                      <a:endParaRPr lang="ja-JP" sz="900" b="1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66713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405348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5" name="タイトル 1">
            <a:extLst>
              <a:ext uri="{FF2B5EF4-FFF2-40B4-BE49-F238E27FC236}">
                <a16:creationId xmlns:a16="http://schemas.microsoft.com/office/drawing/2014/main" id="{A6C4BF47-A573-4CAE-AAC9-B006A54A6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z="2800" b="1" dirty="0">
                <a:solidFill>
                  <a:schemeClr val="accent1"/>
                </a:solidFill>
              </a:rPr>
              <a:t>Pocket SDR Signal IDs </a:t>
            </a:r>
            <a:r>
              <a:rPr lang="en-US" altLang="ja-JP" sz="2800" dirty="0"/>
              <a:t>(2/3)</a:t>
            </a:r>
            <a:endParaRPr lang="ja-JP" altLang="en-US" sz="2800" dirty="0"/>
          </a:p>
        </p:txBody>
      </p:sp>
      <p:sp>
        <p:nvSpPr>
          <p:cNvPr id="21" name="スライド番号プレースホルダ 20">
            <a:extLst>
              <a:ext uri="{FF2B5EF4-FFF2-40B4-BE49-F238E27FC236}">
                <a16:creationId xmlns:a16="http://schemas.microsoft.com/office/drawing/2014/main" id="{6072A7FD-5C96-45C0-A2C9-927E9572B2A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fld id="{1F5A91CE-2731-4DAE-BD0D-B2B3DD7AE0C6}" type="slidenum">
              <a:rPr lang="ja-JP" altLang="en-US" sz="1200">
                <a:latin typeface="Calibri" panose="020F0502020204030204" pitchFamily="34" charset="0"/>
              </a:rPr>
              <a:pPr eaLnBrk="1" hangingPunct="1"/>
              <a:t>3</a:t>
            </a:fld>
            <a:endParaRPr lang="ja-JP" altLang="en-US" sz="1200" dirty="0">
              <a:latin typeface="Calibri" panose="020F0502020204030204" pitchFamily="34" charset="0"/>
            </a:endParaRPr>
          </a:p>
        </p:txBody>
      </p:sp>
      <p:graphicFrame>
        <p:nvGraphicFramePr>
          <p:cNvPr id="2" name="表 1">
            <a:extLst>
              <a:ext uri="{FF2B5EF4-FFF2-40B4-BE49-F238E27FC236}">
                <a16:creationId xmlns:a16="http://schemas.microsoft.com/office/drawing/2014/main" id="{8557C7C3-0E64-4225-B311-F1DDA00011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8759572"/>
              </p:ext>
            </p:extLst>
          </p:nvPr>
        </p:nvGraphicFramePr>
        <p:xfrm>
          <a:off x="431540" y="1736812"/>
          <a:ext cx="8316924" cy="462315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504056">
                  <a:extLst>
                    <a:ext uri="{9D8B030D-6E8A-4147-A177-3AD203B41FA5}">
                      <a16:colId xmlns:a16="http://schemas.microsoft.com/office/drawing/2014/main" val="3907946926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val="3674986815"/>
                    </a:ext>
                  </a:extLst>
                </a:gridCol>
                <a:gridCol w="468052">
                  <a:extLst>
                    <a:ext uri="{9D8B030D-6E8A-4147-A177-3AD203B41FA5}">
                      <a16:colId xmlns:a16="http://schemas.microsoft.com/office/drawing/2014/main" val="3438522820"/>
                    </a:ext>
                  </a:extLst>
                </a:gridCol>
                <a:gridCol w="216024">
                  <a:extLst>
                    <a:ext uri="{9D8B030D-6E8A-4147-A177-3AD203B41FA5}">
                      <a16:colId xmlns:a16="http://schemas.microsoft.com/office/drawing/2014/main" val="2632206805"/>
                    </a:ext>
                  </a:extLst>
                </a:gridCol>
                <a:gridCol w="612068">
                  <a:extLst>
                    <a:ext uri="{9D8B030D-6E8A-4147-A177-3AD203B41FA5}">
                      <a16:colId xmlns:a16="http://schemas.microsoft.com/office/drawing/2014/main" val="3904062775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1680995624"/>
                    </a:ext>
                  </a:extLst>
                </a:gridCol>
                <a:gridCol w="396044">
                  <a:extLst>
                    <a:ext uri="{9D8B030D-6E8A-4147-A177-3AD203B41FA5}">
                      <a16:colId xmlns:a16="http://schemas.microsoft.com/office/drawing/2014/main" val="599493654"/>
                    </a:ext>
                  </a:extLst>
                </a:gridCol>
                <a:gridCol w="432048">
                  <a:extLst>
                    <a:ext uri="{9D8B030D-6E8A-4147-A177-3AD203B41FA5}">
                      <a16:colId xmlns:a16="http://schemas.microsoft.com/office/drawing/2014/main" val="1508048094"/>
                    </a:ext>
                  </a:extLst>
                </a:gridCol>
                <a:gridCol w="432048">
                  <a:extLst>
                    <a:ext uri="{9D8B030D-6E8A-4147-A177-3AD203B41FA5}">
                      <a16:colId xmlns:a16="http://schemas.microsoft.com/office/drawing/2014/main" val="449640536"/>
                    </a:ext>
                  </a:extLst>
                </a:gridCol>
                <a:gridCol w="432048">
                  <a:extLst>
                    <a:ext uri="{9D8B030D-6E8A-4147-A177-3AD203B41FA5}">
                      <a16:colId xmlns:a16="http://schemas.microsoft.com/office/drawing/2014/main" val="2405444412"/>
                    </a:ext>
                  </a:extLst>
                </a:gridCol>
                <a:gridCol w="432048">
                  <a:extLst>
                    <a:ext uri="{9D8B030D-6E8A-4147-A177-3AD203B41FA5}">
                      <a16:colId xmlns:a16="http://schemas.microsoft.com/office/drawing/2014/main" val="2821719459"/>
                    </a:ext>
                  </a:extLst>
                </a:gridCol>
                <a:gridCol w="432048">
                  <a:extLst>
                    <a:ext uri="{9D8B030D-6E8A-4147-A177-3AD203B41FA5}">
                      <a16:colId xmlns:a16="http://schemas.microsoft.com/office/drawing/2014/main" val="2417447074"/>
                    </a:ext>
                  </a:extLst>
                </a:gridCol>
                <a:gridCol w="432048">
                  <a:extLst>
                    <a:ext uri="{9D8B030D-6E8A-4147-A177-3AD203B41FA5}">
                      <a16:colId xmlns:a16="http://schemas.microsoft.com/office/drawing/2014/main" val="1149683422"/>
                    </a:ext>
                  </a:extLst>
                </a:gridCol>
                <a:gridCol w="432048">
                  <a:extLst>
                    <a:ext uri="{9D8B030D-6E8A-4147-A177-3AD203B41FA5}">
                      <a16:colId xmlns:a16="http://schemas.microsoft.com/office/drawing/2014/main" val="2958085100"/>
                    </a:ext>
                  </a:extLst>
                </a:gridCol>
                <a:gridCol w="468052">
                  <a:extLst>
                    <a:ext uri="{9D8B030D-6E8A-4147-A177-3AD203B41FA5}">
                      <a16:colId xmlns:a16="http://schemas.microsoft.com/office/drawing/2014/main" val="3187014589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3588832987"/>
                    </a:ext>
                  </a:extLst>
                </a:gridCol>
                <a:gridCol w="612068">
                  <a:extLst>
                    <a:ext uri="{9D8B030D-6E8A-4147-A177-3AD203B41FA5}">
                      <a16:colId xmlns:a16="http://schemas.microsoft.com/office/drawing/2014/main" val="1099291296"/>
                    </a:ext>
                  </a:extLst>
                </a:gridCol>
              </a:tblGrid>
              <a:tr h="114100">
                <a:tc rowSpan="4">
                  <a:txBody>
                    <a:bodyPr/>
                    <a:lstStyle/>
                    <a:p>
                      <a:r>
                        <a:rPr kumimoji="1" lang="en-US" altLang="ja-JP" sz="900" b="1" dirty="0">
                          <a:solidFill>
                            <a:schemeClr val="tx1"/>
                          </a:solidFill>
                        </a:rPr>
                        <a:t>Galileo</a:t>
                      </a:r>
                    </a:p>
                    <a:p>
                      <a:r>
                        <a:rPr kumimoji="1" lang="en-US" altLang="ja-JP" sz="900" b="1" dirty="0">
                          <a:solidFill>
                            <a:schemeClr val="tx1"/>
                          </a:solidFill>
                        </a:rPr>
                        <a:t>(Cont.)</a:t>
                      </a:r>
                      <a:endParaRPr kumimoji="1" lang="ja-JP" altLang="en-US" sz="900" b="1" dirty="0">
                        <a:solidFill>
                          <a:schemeClr val="tx1"/>
                        </a:solidFill>
                      </a:endParaRPr>
                    </a:p>
                  </a:txBody>
                  <a:tcPr marL="21600" marR="21600" marT="36000" marB="360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1191.795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E5a+</a:t>
                      </a: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en-US" altLang="ja-JP" sz="900" b="0" kern="100" baseline="300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*5</a:t>
                      </a:r>
                      <a:endParaRPr lang="ja-JP" sz="900" b="0" kern="100" baseline="300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(-152.0)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8-</a:t>
                      </a:r>
                      <a:r>
                        <a:rPr lang="en-US" sz="900" b="0" kern="100" dirty="0" err="1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PSK</a:t>
                      </a: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(10)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10230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10.23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100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100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1" kern="100" dirty="0">
                          <a:solidFill>
                            <a:schemeClr val="accent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b="1" kern="100" dirty="0">
                        <a:solidFill>
                          <a:schemeClr val="accent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671194"/>
                  </a:ext>
                </a:extLst>
              </a:tr>
              <a:tr h="114100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en-US" sz="1000" b="1" kern="10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20367" marR="20367" marT="14400" marB="144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1278.75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 err="1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E6</a:t>
                      </a: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-A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Q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BOC(10,5)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5.115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kern="10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G/NAV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kern="10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PRS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1" kern="100" dirty="0">
                          <a:solidFill>
                            <a:schemeClr val="accent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b="1" kern="100" dirty="0">
                        <a:solidFill>
                          <a:schemeClr val="accent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2482702"/>
                  </a:ext>
                </a:extLst>
              </a:tr>
              <a:tr h="114100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en-US" sz="1000" b="1" kern="10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20367" marR="20367" marT="14400" marB="144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 err="1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E6</a:t>
                      </a: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-B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I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-155.0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 err="1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BPSK</a:t>
                      </a: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(5)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5115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5.115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C/NAV</a:t>
                      </a:r>
                      <a:endParaRPr lang="ja-JP" sz="900" kern="10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1000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500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1/2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CAS</a:t>
                      </a: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ja-JP" alt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HAS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1" kern="100" dirty="0">
                          <a:solidFill>
                            <a:schemeClr val="accent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E6B</a:t>
                      </a:r>
                      <a:endParaRPr lang="ja-JP" sz="900" b="1" kern="100" dirty="0">
                        <a:solidFill>
                          <a:schemeClr val="accent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4221653"/>
                  </a:ext>
                </a:extLst>
              </a:tr>
              <a:tr h="114100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en-US" sz="1000" b="1" kern="10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20367" marR="20367" marT="14400" marB="144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 err="1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E6</a:t>
                      </a: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-C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I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 err="1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BPSK</a:t>
                      </a: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(5)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5115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5.115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tabLst>
                          <a:tab pos="215900" algn="l"/>
                        </a:tabLst>
                      </a:pPr>
                      <a:endParaRPr lang="ja-JP" sz="900" dirty="0">
                        <a:effectLst/>
                        <a:latin typeface="+mj-lt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tabLst>
                          <a:tab pos="215900" algn="l"/>
                        </a:tabLst>
                      </a:pPr>
                      <a:r>
                        <a:rPr lang="en-US" altLang="ja-JP" sz="900" b="1" dirty="0">
                          <a:solidFill>
                            <a:schemeClr val="accent1"/>
                          </a:solidFill>
                          <a:effectLst/>
                          <a:latin typeface="+mj-lt"/>
                        </a:rPr>
                        <a:t>E6C</a:t>
                      </a:r>
                      <a:endParaRPr lang="ja-JP" sz="900" b="1" dirty="0">
                        <a:solidFill>
                          <a:schemeClr val="accent1"/>
                        </a:solidFill>
                        <a:effectLst/>
                        <a:latin typeface="+mj-lt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2972201"/>
                  </a:ext>
                </a:extLst>
              </a:tr>
              <a:tr h="114100">
                <a:tc rowSpan="17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1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QZSS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15900" algn="l"/>
                        </a:tabLst>
                        <a:defRPr/>
                      </a:pPr>
                      <a:r>
                        <a:rPr kumimoji="1" lang="en-US" altLang="ja-JP" sz="900" b="0" kern="100" baseline="30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[9][10][11][12]</a:t>
                      </a:r>
                      <a:r>
                        <a:rPr kumimoji="1" lang="en-US" altLang="ja-JP" sz="900" b="1" kern="100" baseline="30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1" lang="ja-JP" altLang="ja-JP" sz="900" b="1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rowSpan="6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1575.42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 err="1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L1C</a:t>
                      </a: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/A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I/Q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-158.5</a:t>
                      </a:r>
                      <a:r>
                        <a:rPr lang="en-US" sz="900" kern="100" baseline="300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*6</a:t>
                      </a:r>
                      <a:endParaRPr lang="ja-JP" sz="900" kern="100" baseline="300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 err="1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BPSK</a:t>
                      </a: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(1)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1023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1.023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 err="1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LNAV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50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50</a:t>
                      </a:r>
                      <a:endParaRPr lang="ja-JP" sz="900" kern="10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kern="10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tabLst>
                          <a:tab pos="215900" algn="l"/>
                        </a:tabLst>
                      </a:pPr>
                      <a:endParaRPr lang="ja-JP" sz="900" dirty="0">
                        <a:effectLst/>
                        <a:latin typeface="+mj-lt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tabLst>
                          <a:tab pos="215900" algn="l"/>
                        </a:tabLst>
                      </a:pPr>
                      <a:r>
                        <a:rPr lang="en-US" altLang="ja-JP" sz="900" b="1" dirty="0">
                          <a:solidFill>
                            <a:schemeClr val="accent1"/>
                          </a:solidFill>
                          <a:effectLst/>
                          <a:latin typeface="+mj-lt"/>
                        </a:rPr>
                        <a:t>L1CA</a:t>
                      </a:r>
                      <a:endParaRPr lang="ja-JP" sz="900" b="1" dirty="0">
                        <a:solidFill>
                          <a:schemeClr val="accent1"/>
                        </a:solidFill>
                        <a:effectLst/>
                        <a:latin typeface="+mj-lt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7059290"/>
                  </a:ext>
                </a:extLst>
              </a:tr>
              <a:tr h="1141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L1C/B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I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baseline="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-158.5</a:t>
                      </a:r>
                      <a:endParaRPr lang="ja-JP" sz="900" kern="100" baseline="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BOC(1,1)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1023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1.023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LNAV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50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50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tabLst>
                          <a:tab pos="215900" algn="l"/>
                        </a:tabLst>
                      </a:pPr>
                      <a:endParaRPr lang="ja-JP" sz="900" dirty="0">
                        <a:effectLst/>
                        <a:latin typeface="+mj-lt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tabLst>
                          <a:tab pos="215900" algn="l"/>
                        </a:tabLst>
                      </a:pPr>
                      <a:r>
                        <a:rPr lang="en-US" altLang="ja-JP" sz="900" b="1" dirty="0">
                          <a:solidFill>
                            <a:schemeClr val="accent1"/>
                          </a:solidFill>
                          <a:effectLst/>
                          <a:latin typeface="+mj-lt"/>
                        </a:rPr>
                        <a:t>L1CB</a:t>
                      </a:r>
                      <a:endParaRPr lang="ja-JP" sz="900" b="1" dirty="0">
                        <a:solidFill>
                          <a:schemeClr val="accent1"/>
                        </a:solidFill>
                        <a:effectLst/>
                        <a:latin typeface="+mj-lt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999543"/>
                  </a:ext>
                </a:extLst>
              </a:tr>
              <a:tr h="114100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en-US" sz="1000" b="1" kern="10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20367" marR="20367" marT="14400" marB="144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L1C-D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I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-163.0</a:t>
                      </a:r>
                      <a:r>
                        <a:rPr lang="en-US" sz="900" kern="100" baseline="300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*7</a:t>
                      </a:r>
                      <a:endParaRPr lang="ja-JP" sz="900" kern="100" baseline="300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BOC(1,1)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10230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1.023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 err="1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CNAV2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50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8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BCH,LDPC</a:t>
                      </a:r>
                      <a:endParaRPr lang="ja-JP" sz="8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tabLst>
                          <a:tab pos="215900" algn="l"/>
                        </a:tabLst>
                      </a:pPr>
                      <a:endParaRPr lang="ja-JP" sz="900" dirty="0">
                        <a:effectLst/>
                        <a:latin typeface="+mj-lt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tabLst>
                          <a:tab pos="215900" algn="l"/>
                        </a:tabLst>
                      </a:pPr>
                      <a:r>
                        <a:rPr lang="en-US" altLang="ja-JP" sz="900" b="1" dirty="0">
                          <a:solidFill>
                            <a:schemeClr val="accent1"/>
                          </a:solidFill>
                          <a:effectLst/>
                          <a:latin typeface="+mj-lt"/>
                        </a:rPr>
                        <a:t>L1CD</a:t>
                      </a:r>
                      <a:endParaRPr lang="ja-JP" sz="900" b="1" dirty="0">
                        <a:solidFill>
                          <a:schemeClr val="accent1"/>
                        </a:solidFill>
                        <a:effectLst/>
                        <a:latin typeface="+mj-lt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0292391"/>
                  </a:ext>
                </a:extLst>
              </a:tr>
              <a:tr h="147996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en-US" sz="1000" b="1" kern="10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20367" marR="20367" marT="14400" marB="144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 err="1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L1C</a:t>
                      </a: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-P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Q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-158.25</a:t>
                      </a:r>
                      <a:endParaRPr lang="ja-JP" sz="900" kern="100" baseline="300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BOC(1,1)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10230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1.023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1800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18000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kern="10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kern="10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tabLst>
                          <a:tab pos="215900" algn="l"/>
                        </a:tabLst>
                      </a:pPr>
                      <a:r>
                        <a:rPr lang="en-US" altLang="ja-JP" sz="900" dirty="0">
                          <a:effectLst/>
                          <a:latin typeface="+mj-lt"/>
                        </a:rPr>
                        <a:t>Block</a:t>
                      </a:r>
                      <a:r>
                        <a:rPr lang="ja-JP" altLang="en-US" sz="900" dirty="0">
                          <a:effectLst/>
                          <a:latin typeface="+mj-lt"/>
                        </a:rPr>
                        <a:t> </a:t>
                      </a:r>
                      <a:r>
                        <a:rPr lang="en-US" altLang="ja-JP" sz="900" dirty="0">
                          <a:effectLst/>
                          <a:latin typeface="+mj-lt"/>
                        </a:rPr>
                        <a:t>I</a:t>
                      </a:r>
                      <a:endParaRPr lang="ja-JP" sz="900" dirty="0">
                        <a:effectLst/>
                        <a:latin typeface="+mj-lt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tabLst>
                          <a:tab pos="215900" algn="l"/>
                        </a:tabLst>
                      </a:pPr>
                      <a:r>
                        <a:rPr lang="en-US" altLang="ja-JP" sz="900" b="1" dirty="0">
                          <a:solidFill>
                            <a:schemeClr val="accent1"/>
                          </a:solidFill>
                          <a:effectLst/>
                          <a:latin typeface="+mj-lt"/>
                        </a:rPr>
                        <a:t>L1CP</a:t>
                      </a:r>
                      <a:endParaRPr lang="ja-JP" sz="900" b="1" dirty="0">
                        <a:solidFill>
                          <a:schemeClr val="accent1"/>
                        </a:solidFill>
                        <a:effectLst/>
                        <a:latin typeface="+mj-lt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1094070"/>
                  </a:ext>
                </a:extLst>
              </a:tr>
              <a:tr h="11410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10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I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-158.25</a:t>
                      </a:r>
                      <a:r>
                        <a:rPr kumimoji="1" lang="en-US" altLang="ja-JP" sz="900" kern="100" baseline="30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*8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800" b="0" kern="100" dirty="0" err="1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TMBOC</a:t>
                      </a:r>
                      <a:r>
                        <a:rPr lang="en-US" sz="8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(6,1,4/33)</a:t>
                      </a:r>
                      <a:endParaRPr lang="ja-JP" sz="8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10230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1.023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1800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18000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kumimoji="1"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Block</a:t>
                      </a:r>
                      <a:r>
                        <a:rPr kumimoji="1" lang="ja-JP" altLang="en-US" sz="900" b="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II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1" kern="100" dirty="0">
                          <a:solidFill>
                            <a:schemeClr val="accent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L1CP</a:t>
                      </a:r>
                      <a:endParaRPr lang="ja-JP" sz="900" b="1" kern="100" dirty="0">
                        <a:solidFill>
                          <a:schemeClr val="accent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7607454"/>
                  </a:ext>
                </a:extLst>
              </a:tr>
              <a:tr h="114100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en-US" sz="1000" b="1" kern="10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20367" marR="20367" marT="14400" marB="144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 err="1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L1S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I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8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-161.0/</a:t>
                      </a:r>
                      <a:r>
                        <a:rPr lang="en-US" altLang="ja-JP" sz="8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-158.5</a:t>
                      </a:r>
                      <a:endParaRPr lang="ja-JP" sz="8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 err="1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BPSK</a:t>
                      </a: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(1)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1023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1.023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 err="1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L1S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500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250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1/2</a:t>
                      </a:r>
                      <a:endParaRPr lang="ja-JP" sz="900" kern="10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tabLst>
                          <a:tab pos="215900" algn="l"/>
                        </a:tabLst>
                      </a:pPr>
                      <a:r>
                        <a:rPr lang="en-US" altLang="ja-JP" sz="900" dirty="0">
                          <a:effectLst/>
                          <a:latin typeface="+mj-lt"/>
                        </a:rPr>
                        <a:t>SLAS</a:t>
                      </a:r>
                      <a:endParaRPr lang="ja-JP" sz="900" dirty="0">
                        <a:effectLst/>
                        <a:latin typeface="+mj-lt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tabLst>
                          <a:tab pos="215900" algn="l"/>
                        </a:tabLst>
                      </a:pPr>
                      <a:r>
                        <a:rPr lang="en-US" altLang="ja-JP" sz="900" b="1" dirty="0">
                          <a:solidFill>
                            <a:schemeClr val="accent1"/>
                          </a:solidFill>
                          <a:effectLst/>
                          <a:latin typeface="+mj-lt"/>
                        </a:rPr>
                        <a:t>L1S</a:t>
                      </a:r>
                      <a:endParaRPr lang="ja-JP" sz="900" b="1" dirty="0">
                        <a:solidFill>
                          <a:schemeClr val="accent1"/>
                        </a:solidFill>
                        <a:effectLst/>
                        <a:latin typeface="+mj-lt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84842"/>
                  </a:ext>
                </a:extLst>
              </a:tr>
              <a:tr h="114100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en-US" sz="1000" b="1" kern="10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20367" marR="20367" marT="14400" marB="144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1227.6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 err="1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L2C</a:t>
                      </a: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-M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I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-160.0/</a:t>
                      </a: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-158.5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BPSK(1)+TDM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10230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0.5115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20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20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 err="1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CNAV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50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25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1/2</a:t>
                      </a:r>
                      <a:endParaRPr lang="ja-JP" sz="900" kern="10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1" kern="100" dirty="0">
                          <a:solidFill>
                            <a:schemeClr val="accent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L2CM</a:t>
                      </a:r>
                      <a:endParaRPr lang="ja-JP" sz="900" b="1" kern="100" dirty="0">
                        <a:solidFill>
                          <a:schemeClr val="accent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876445"/>
                  </a:ext>
                </a:extLst>
              </a:tr>
              <a:tr h="11410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10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 err="1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L2C</a:t>
                      </a: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-L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10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10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BPSK(1)+TDM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8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767250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0.5115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1500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1500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1" kern="100" dirty="0">
                          <a:solidFill>
                            <a:schemeClr val="accent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b="1" kern="100" dirty="0">
                        <a:solidFill>
                          <a:schemeClr val="accent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473718"/>
                  </a:ext>
                </a:extLst>
              </a:tr>
              <a:tr h="114100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en-US" sz="1000" b="1" kern="10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20367" marR="20367" marT="14400" marB="144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6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1176.45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L5-I</a:t>
                      </a:r>
                      <a:endParaRPr lang="ja-JP" sz="900" kern="10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I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8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-157.9/</a:t>
                      </a:r>
                      <a:r>
                        <a:rPr lang="en-US" altLang="ja-JP" sz="8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-157.0</a:t>
                      </a:r>
                      <a:endParaRPr lang="ja-JP" sz="8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 err="1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BPSK</a:t>
                      </a: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(10)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10230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10.23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 (NH)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 err="1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CNAV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50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1/2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tabLst>
                          <a:tab pos="215900" algn="l"/>
                        </a:tabLst>
                      </a:pPr>
                      <a:endParaRPr lang="ja-JP" sz="900" dirty="0">
                        <a:effectLst/>
                        <a:latin typeface="+mj-lt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tabLst>
                          <a:tab pos="215900" algn="l"/>
                        </a:tabLst>
                      </a:pPr>
                      <a:r>
                        <a:rPr lang="en-US" altLang="ja-JP" sz="900" b="1" dirty="0">
                          <a:solidFill>
                            <a:schemeClr val="accent1"/>
                          </a:solidFill>
                          <a:effectLst/>
                          <a:latin typeface="+mj-lt"/>
                        </a:rPr>
                        <a:t>L5I</a:t>
                      </a:r>
                      <a:endParaRPr lang="ja-JP" sz="900" b="1" dirty="0">
                        <a:solidFill>
                          <a:schemeClr val="accent1"/>
                        </a:solidFill>
                        <a:effectLst/>
                        <a:latin typeface="+mj-lt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2486095"/>
                  </a:ext>
                </a:extLst>
              </a:tr>
              <a:tr h="114100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en-US" sz="1000" b="1" kern="10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20367" marR="20367" marT="14400" marB="144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L5-Q</a:t>
                      </a:r>
                      <a:endParaRPr lang="ja-JP" sz="900" kern="10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Q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8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-157.9</a:t>
                      </a:r>
                      <a:r>
                        <a:rPr kumimoji="1" lang="en-US" altLang="ja-JP" sz="8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/-157.0</a:t>
                      </a:r>
                      <a:endParaRPr kumimoji="1" lang="ja-JP" altLang="ja-JP" sz="8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 err="1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BPSK</a:t>
                      </a: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(10)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10230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10.23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20 (NH)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20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tabLst>
                          <a:tab pos="215900" algn="l"/>
                        </a:tabLst>
                      </a:pPr>
                      <a:endParaRPr lang="ja-JP" sz="900" dirty="0">
                        <a:effectLst/>
                        <a:latin typeface="+mj-lt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tabLst>
                          <a:tab pos="215900" algn="l"/>
                        </a:tabLst>
                      </a:pPr>
                      <a:r>
                        <a:rPr lang="en-US" altLang="ja-JP" sz="900" b="1" dirty="0">
                          <a:solidFill>
                            <a:schemeClr val="accent1"/>
                          </a:solidFill>
                          <a:effectLst/>
                          <a:latin typeface="+mj-lt"/>
                        </a:rPr>
                        <a:t>L5Q</a:t>
                      </a:r>
                      <a:endParaRPr lang="ja-JP" sz="900" b="1" dirty="0">
                        <a:solidFill>
                          <a:schemeClr val="accent1"/>
                        </a:solidFill>
                        <a:effectLst/>
                        <a:latin typeface="+mj-lt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4217013"/>
                  </a:ext>
                </a:extLst>
              </a:tr>
              <a:tr h="11410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10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 err="1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L5S</a:t>
                      </a: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-I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I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kumimoji="1" lang="en-US" altLang="ja-JP" sz="9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-157.0</a:t>
                      </a:r>
                      <a:r>
                        <a:rPr kumimoji="1" lang="en-US" altLang="ja-JP" sz="900" kern="100" baseline="30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*9</a:t>
                      </a:r>
                      <a:endParaRPr kumimoji="1" lang="ja-JP" altLang="ja-JP" sz="900" kern="100" baseline="300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 err="1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BPSK</a:t>
                      </a: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(10)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10230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10.23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 err="1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L5S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500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250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1/2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tabLst>
                          <a:tab pos="215900" algn="l"/>
                        </a:tabLst>
                      </a:pPr>
                      <a:r>
                        <a:rPr lang="en-US" altLang="ja-JP" sz="900" dirty="0">
                          <a:effectLst/>
                          <a:latin typeface="+mj-lt"/>
                        </a:rPr>
                        <a:t>Normal mode</a:t>
                      </a:r>
                      <a:endParaRPr lang="ja-JP" sz="900" dirty="0">
                        <a:effectLst/>
                        <a:latin typeface="+mj-lt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tabLst>
                          <a:tab pos="215900" algn="l"/>
                        </a:tabLst>
                      </a:pPr>
                      <a:r>
                        <a:rPr lang="en-US" altLang="ja-JP" sz="900" b="1" dirty="0">
                          <a:solidFill>
                            <a:schemeClr val="accent1"/>
                          </a:solidFill>
                          <a:effectLst/>
                          <a:latin typeface="+mj-lt"/>
                        </a:rPr>
                        <a:t>L5SI</a:t>
                      </a:r>
                      <a:endParaRPr lang="ja-JP" sz="900" b="1" dirty="0">
                        <a:solidFill>
                          <a:schemeClr val="accent1"/>
                        </a:solidFill>
                        <a:effectLst/>
                        <a:latin typeface="+mj-lt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4197857"/>
                  </a:ext>
                </a:extLst>
              </a:tr>
              <a:tr h="11410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2 (MC)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2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L5S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500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250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1/2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tabLst>
                          <a:tab pos="215900" algn="l"/>
                        </a:tabLst>
                      </a:pPr>
                      <a:r>
                        <a:rPr lang="en-US" altLang="ja-JP" sz="900" dirty="0" err="1">
                          <a:effectLst/>
                          <a:latin typeface="+mj-lt"/>
                        </a:rPr>
                        <a:t>Verif</a:t>
                      </a:r>
                      <a:r>
                        <a:rPr lang="en-US" altLang="ja-JP" sz="900" dirty="0">
                          <a:effectLst/>
                          <a:latin typeface="+mj-lt"/>
                        </a:rPr>
                        <a:t>.  mode</a:t>
                      </a:r>
                      <a:endParaRPr lang="ja-JP" sz="1100" dirty="0">
                        <a:effectLst/>
                        <a:latin typeface="+mj-lt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tabLst>
                          <a:tab pos="215900" algn="l"/>
                        </a:tabLst>
                      </a:pPr>
                      <a:r>
                        <a:rPr lang="en-US" altLang="ja-JP" sz="900" b="1" dirty="0">
                          <a:solidFill>
                            <a:schemeClr val="accent1"/>
                          </a:solidFill>
                          <a:effectLst/>
                          <a:latin typeface="+mj-lt"/>
                        </a:rPr>
                        <a:t>L5SIV</a:t>
                      </a:r>
                      <a:endParaRPr lang="ja-JP" sz="900" b="1" dirty="0">
                        <a:solidFill>
                          <a:schemeClr val="accent1"/>
                        </a:solidFill>
                        <a:effectLst/>
                        <a:latin typeface="+mj-lt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7878366"/>
                  </a:ext>
                </a:extLst>
              </a:tr>
              <a:tr h="11410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10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 err="1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L5S</a:t>
                      </a: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-Q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Q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kumimoji="1" lang="ja-JP" altLang="ja-JP" sz="10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kumimoji="1" lang="en-US" altLang="ja-JP" sz="900" kern="1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BPSK</a:t>
                      </a:r>
                      <a:r>
                        <a:rPr kumimoji="1" lang="en-US" altLang="ja-JP" sz="9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(10)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kumimoji="1" lang="en-US" altLang="ja-JP" sz="9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10230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kumimoji="1" lang="en-US" altLang="ja-JP" sz="9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10.23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20 (NH)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20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15900" algn="l"/>
                        </a:tabLst>
                        <a:defRPr/>
                      </a:pPr>
                      <a:r>
                        <a:rPr kumimoji="1" lang="en-US" altLang="ja-JP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Normal mode</a:t>
                      </a:r>
                      <a:endParaRPr kumimoji="1" lang="ja-JP" altLang="ja-JP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tabLst>
                          <a:tab pos="215900" algn="l"/>
                        </a:tabLst>
                      </a:pPr>
                      <a:r>
                        <a:rPr lang="en-US" altLang="ja-JP" sz="900" b="1" dirty="0">
                          <a:solidFill>
                            <a:schemeClr val="accent1"/>
                          </a:solidFill>
                          <a:effectLst/>
                          <a:latin typeface="+mj-lt"/>
                        </a:rPr>
                        <a:t>L5SQ</a:t>
                      </a:r>
                      <a:endParaRPr lang="ja-JP" sz="900" b="1" dirty="0">
                        <a:solidFill>
                          <a:schemeClr val="accent1"/>
                        </a:solidFill>
                        <a:effectLst/>
                        <a:latin typeface="+mj-lt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4606987"/>
                  </a:ext>
                </a:extLst>
              </a:tr>
              <a:tr h="11410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kumimoji="1" lang="ja-JP" altLang="ja-JP" sz="900" kern="100" baseline="300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15900" algn="l"/>
                        </a:tabLst>
                        <a:defRPr/>
                      </a:pPr>
                      <a:r>
                        <a:rPr kumimoji="1" lang="en-US" altLang="ja-JP" sz="9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2 (MC)</a:t>
                      </a:r>
                      <a:endParaRPr kumimoji="1" lang="ja-JP" altLang="ja-JP" sz="9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2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15900" algn="l"/>
                        </a:tabLst>
                        <a:defRPr/>
                      </a:pPr>
                      <a:r>
                        <a:rPr kumimoji="1" lang="en-US" altLang="ja-JP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Verif</a:t>
                      </a:r>
                      <a:r>
                        <a:rPr kumimoji="1" lang="en-US" altLang="ja-JP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mode</a:t>
                      </a:r>
                      <a:endParaRPr kumimoji="1" lang="ja-JP" altLang="ja-JP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15900" algn="l"/>
                        </a:tabLst>
                        <a:defRPr/>
                      </a:pPr>
                      <a:r>
                        <a:rPr kumimoji="1" lang="en-US" altLang="ja-JP" sz="900" b="1" kern="12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L5SQV</a:t>
                      </a:r>
                      <a:endParaRPr kumimoji="1" lang="ja-JP" altLang="ja-JP" sz="900" b="1" kern="1200" dirty="0">
                        <a:solidFill>
                          <a:schemeClr val="accen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2793788"/>
                  </a:ext>
                </a:extLst>
              </a:tr>
              <a:tr h="114100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en-US" sz="1000" b="1" kern="10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20367" marR="20367" marT="14400" marB="144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1278.75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6D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I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-155.7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BPSK(5)+TDM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10230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2.5575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4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4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 err="1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en-US" altLang="ja-JP" sz="900" kern="100" dirty="0" err="1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6D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2000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2000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RS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CLAS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1" kern="100" dirty="0">
                          <a:solidFill>
                            <a:schemeClr val="accent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L6D</a:t>
                      </a:r>
                      <a:endParaRPr lang="ja-JP" sz="900" b="1" kern="100" dirty="0">
                        <a:solidFill>
                          <a:schemeClr val="accent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7778569"/>
                  </a:ext>
                </a:extLst>
              </a:tr>
              <a:tr h="114100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en-US" sz="1000" b="1" kern="10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21600" marR="21600" marT="18000" marB="1800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10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18000" marB="1800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L6L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10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18000" marB="1800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10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18000" marB="1800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kumimoji="1" lang="en-US" altLang="ja-JP" sz="9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BPSK(5)+TDM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7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1048575</a:t>
                      </a:r>
                      <a:endParaRPr lang="ja-JP" sz="8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2.5575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410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2 (MC)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820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15900" algn="l"/>
                        </a:tabLst>
                        <a:defRPr/>
                      </a:pPr>
                      <a:r>
                        <a:rPr kumimoji="1" lang="en-US" altLang="ja-JP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Block</a:t>
                      </a:r>
                      <a:r>
                        <a:rPr kumimoji="1" lang="ja-JP" altLang="en-US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1" lang="en-US" altLang="ja-JP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  <a:endParaRPr kumimoji="1" lang="ja-JP" altLang="ja-JP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15900" algn="l"/>
                        </a:tabLst>
                        <a:defRPr/>
                      </a:pPr>
                      <a:r>
                        <a:rPr kumimoji="1" lang="en-US" altLang="ja-JP" sz="900" b="1" kern="12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kumimoji="1" lang="ja-JP" altLang="ja-JP" sz="900" b="1" kern="1200" dirty="0">
                        <a:solidFill>
                          <a:schemeClr val="accen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783067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en-US" sz="1000" b="1" kern="10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21600" marR="21600" marT="18000" marB="1800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10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18000" marB="1800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L6E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10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18000" marB="1800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10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18000" marB="1800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kumimoji="1" lang="en-US" altLang="ja-JP" sz="9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BPSK(5)+TDM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10230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2.5575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4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4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 err="1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en-US" altLang="ja-JP" sz="900" kern="100" dirty="0" err="1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6E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2000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2000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RS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15900" algn="l"/>
                        </a:tabLst>
                        <a:defRPr/>
                      </a:pPr>
                      <a:r>
                        <a:rPr kumimoji="1"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MADOCA-PPP</a:t>
                      </a:r>
                      <a:endParaRPr kumimoji="1" lang="ja-JP" altLang="ja-JP" sz="900" b="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15900" algn="l"/>
                        </a:tabLst>
                        <a:defRPr/>
                      </a:pPr>
                      <a:r>
                        <a:rPr kumimoji="1" lang="en-US" altLang="ja-JP" sz="900" b="1" kern="1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L6E</a:t>
                      </a:r>
                      <a:endParaRPr kumimoji="1" lang="ja-JP" altLang="ja-JP" sz="900" b="1" kern="100" dirty="0">
                        <a:solidFill>
                          <a:schemeClr val="accent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7234487"/>
                  </a:ext>
                </a:extLst>
              </a:tr>
              <a:tr h="0">
                <a:tc rowSpan="1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15900" algn="l"/>
                        </a:tabLst>
                        <a:defRPr/>
                      </a:pPr>
                      <a:r>
                        <a:rPr kumimoji="1" lang="en-US" altLang="ja-JP" sz="900" b="1" kern="1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BeiDou</a:t>
                      </a:r>
                      <a:r>
                        <a:rPr kumimoji="1" lang="en-US" altLang="ja-JP" sz="900" b="1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15900" algn="l"/>
                        </a:tabLst>
                        <a:defRPr/>
                      </a:pPr>
                      <a:r>
                        <a:rPr kumimoji="1" lang="en-US" altLang="ja-JP" sz="900" b="0" kern="100" baseline="30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[13][14][15]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15900" algn="l"/>
                        </a:tabLst>
                        <a:defRPr/>
                      </a:pPr>
                      <a:r>
                        <a:rPr kumimoji="1" lang="en-US" altLang="ja-JP" sz="900" b="0" kern="100" baseline="30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[16][17]</a:t>
                      </a: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1561.098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 err="1">
                          <a:effectLst/>
                          <a:latin typeface="+mj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B1</a:t>
                      </a:r>
                      <a:r>
                        <a:rPr lang="en-US" altLang="ja-JP" sz="900" kern="100" dirty="0" err="1">
                          <a:effectLst/>
                          <a:latin typeface="+mj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I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I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-163.0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BPSK(2)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2046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2.046</a:t>
                      </a: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20 (NH)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20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D1</a:t>
                      </a:r>
                      <a:endParaRPr lang="ja-JP" sz="900" kern="100" baseline="300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50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50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BCH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1" kern="100" dirty="0">
                          <a:solidFill>
                            <a:schemeClr val="accent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B1I</a:t>
                      </a:r>
                      <a:endParaRPr lang="ja-JP" sz="900" b="1" kern="100" dirty="0">
                        <a:solidFill>
                          <a:schemeClr val="accent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749398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15900" algn="l"/>
                        </a:tabLst>
                        <a:defRPr/>
                      </a:pPr>
                      <a:endParaRPr kumimoji="1" lang="ja-JP" altLang="ja-JP" sz="900" b="1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10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D2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500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500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BCH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GEO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1" kern="100" dirty="0">
                          <a:solidFill>
                            <a:schemeClr val="accent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B1I</a:t>
                      </a:r>
                      <a:endParaRPr lang="ja-JP" sz="900" b="1" kern="100" dirty="0">
                        <a:solidFill>
                          <a:schemeClr val="accent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409386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15900" algn="l"/>
                        </a:tabLst>
                        <a:defRPr/>
                      </a:pPr>
                      <a:endParaRPr kumimoji="1" lang="ja-JP" altLang="ja-JP" sz="900" b="1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10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B1Q</a:t>
                      </a:r>
                      <a:r>
                        <a:rPr kumimoji="1" lang="en-US" altLang="ja-JP" sz="900" kern="100" baseline="30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*10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Q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kumimoji="1" lang="en-US" altLang="ja-JP" sz="900" kern="1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BPSK</a:t>
                      </a:r>
                      <a:r>
                        <a:rPr kumimoji="1" lang="en-US" altLang="ja-JP" sz="9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(2)</a:t>
                      </a:r>
                      <a:endParaRPr kumimoji="1" lang="ja-JP" altLang="ja-JP" sz="9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2.046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1" kern="100" dirty="0">
                          <a:solidFill>
                            <a:schemeClr val="accent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b="1" kern="100" dirty="0">
                        <a:solidFill>
                          <a:schemeClr val="accent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327404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15900" algn="l"/>
                        </a:tabLst>
                        <a:defRPr/>
                      </a:pPr>
                      <a:endParaRPr kumimoji="1" lang="en-US" altLang="ja-JP" sz="900" b="0" kern="100" baseline="30000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kumimoji="1"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1575.42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 err="1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B1C</a:t>
                      </a: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-D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I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-159.0/</a:t>
                      </a: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-161.0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BOC(1,1)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10230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1.023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8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B-</a:t>
                      </a:r>
                      <a:r>
                        <a:rPr lang="en-US" altLang="ja-JP" sz="800" kern="100" dirty="0" err="1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CNAV1</a:t>
                      </a:r>
                      <a:endParaRPr lang="ja-JP" sz="8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50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8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NB-LDPC</a:t>
                      </a:r>
                      <a:endParaRPr lang="ja-JP" sz="8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l">
                        <a:tabLst>
                          <a:tab pos="215900" algn="l"/>
                        </a:tabLst>
                      </a:pPr>
                      <a:r>
                        <a:rPr lang="en-US" altLang="ja-JP" sz="900" dirty="0">
                          <a:effectLst/>
                          <a:latin typeface="+mj-lt"/>
                        </a:rPr>
                        <a:t>BDS-3</a:t>
                      </a:r>
                      <a:endParaRPr lang="ja-JP" sz="900" dirty="0">
                        <a:effectLst/>
                        <a:latin typeface="+mj-lt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tabLst>
                          <a:tab pos="215900" algn="l"/>
                        </a:tabLst>
                      </a:pPr>
                      <a:r>
                        <a:rPr lang="en-US" altLang="ja-JP" sz="900" b="1" dirty="0">
                          <a:solidFill>
                            <a:schemeClr val="accent1"/>
                          </a:solidFill>
                          <a:effectLst/>
                          <a:latin typeface="+mj-lt"/>
                        </a:rPr>
                        <a:t>B1CD</a:t>
                      </a:r>
                      <a:endParaRPr lang="ja-JP" sz="900" b="1" dirty="0">
                        <a:solidFill>
                          <a:schemeClr val="accent1"/>
                        </a:solidFill>
                        <a:effectLst/>
                        <a:latin typeface="+mj-lt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818746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15900" algn="l"/>
                        </a:tabLst>
                        <a:defRPr/>
                      </a:pPr>
                      <a:endParaRPr kumimoji="1" lang="en-US" altLang="ja-JP" sz="900" b="0" kern="100" baseline="30000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10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 err="1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B1C</a:t>
                      </a: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-P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I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10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800" kern="100" dirty="0" err="1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QMBOC</a:t>
                      </a:r>
                      <a:r>
                        <a:rPr lang="en-US" altLang="ja-JP" sz="8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(6,1,4/33)</a:t>
                      </a:r>
                      <a:endParaRPr lang="ja-JP" sz="8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10230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kumimoji="1" lang="en-US" altLang="ja-JP" sz="9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1.023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1800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18000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tabLst>
                          <a:tab pos="215900" algn="l"/>
                        </a:tabLst>
                      </a:pPr>
                      <a:endParaRPr lang="ja-JP" sz="1000" dirty="0">
                        <a:effectLst/>
                        <a:latin typeface="+mj-lt"/>
                      </a:endParaRPr>
                    </a:p>
                  </a:txBody>
                  <a:tcPr marL="21600" marR="21600" marT="3600" marB="360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tabLst>
                          <a:tab pos="215900" algn="l"/>
                        </a:tabLst>
                      </a:pPr>
                      <a:r>
                        <a:rPr lang="en-US" altLang="ja-JP" sz="900" b="1" dirty="0">
                          <a:solidFill>
                            <a:schemeClr val="accent1"/>
                          </a:solidFill>
                          <a:effectLst/>
                          <a:latin typeface="+mj-lt"/>
                        </a:rPr>
                        <a:t>B1CP</a:t>
                      </a:r>
                      <a:endParaRPr lang="ja-JP" sz="900" b="1" dirty="0">
                        <a:solidFill>
                          <a:schemeClr val="accent1"/>
                        </a:solidFill>
                        <a:effectLst/>
                        <a:latin typeface="+mj-lt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8138378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15900" algn="l"/>
                        </a:tabLst>
                        <a:defRPr/>
                      </a:pPr>
                      <a:endParaRPr kumimoji="1" lang="en-US" altLang="ja-JP" sz="900" b="0" kern="100" baseline="30000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10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B1A-D</a:t>
                      </a:r>
                      <a:r>
                        <a:rPr lang="en-US" altLang="ja-JP" sz="900" kern="100" baseline="300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*10</a:t>
                      </a:r>
                      <a:endParaRPr lang="ja-JP" sz="900" kern="100" baseline="300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Q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BOC(14,2)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kumimoji="1" lang="en-US" altLang="ja-JP" sz="9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2.046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tabLst>
                          <a:tab pos="215900" algn="l"/>
                        </a:tabLst>
                      </a:pPr>
                      <a:endParaRPr lang="ja-JP" sz="1000" dirty="0">
                        <a:effectLst/>
                        <a:latin typeface="+mj-lt"/>
                      </a:endParaRPr>
                    </a:p>
                  </a:txBody>
                  <a:tcPr marL="21600" marR="21600" marT="3600" marB="360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tabLst>
                          <a:tab pos="215900" algn="l"/>
                        </a:tabLst>
                      </a:pPr>
                      <a:r>
                        <a:rPr lang="en-US" altLang="ja-JP" sz="900" b="1" dirty="0">
                          <a:solidFill>
                            <a:schemeClr val="accent1"/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ja-JP" sz="900" b="1" dirty="0">
                        <a:solidFill>
                          <a:schemeClr val="accent1"/>
                        </a:solidFill>
                        <a:effectLst/>
                        <a:latin typeface="+mj-lt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542099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15900" algn="l"/>
                        </a:tabLst>
                        <a:defRPr/>
                      </a:pPr>
                      <a:endParaRPr kumimoji="1" lang="en-US" altLang="ja-JP" sz="900" b="0" kern="100" baseline="30000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10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15900" algn="l"/>
                        </a:tabLst>
                        <a:defRPr/>
                      </a:pPr>
                      <a:r>
                        <a:rPr kumimoji="1" lang="en-US" altLang="ja-JP" sz="9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B1A-P</a:t>
                      </a:r>
                      <a:r>
                        <a:rPr kumimoji="1" lang="en-US" altLang="ja-JP" sz="900" kern="100" baseline="30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*10</a:t>
                      </a:r>
                      <a:endParaRPr kumimoji="1" lang="ja-JP" altLang="ja-JP" sz="900" kern="100" baseline="300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Q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10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10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kumimoji="1" lang="en-US" altLang="ja-JP" sz="9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2.046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tabLst>
                          <a:tab pos="215900" algn="l"/>
                        </a:tabLst>
                      </a:pPr>
                      <a:endParaRPr lang="ja-JP" sz="1000" dirty="0">
                        <a:effectLst/>
                        <a:latin typeface="+mj-lt"/>
                      </a:endParaRPr>
                    </a:p>
                  </a:txBody>
                  <a:tcPr marL="21600" marR="21600" marT="3600" marB="360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tabLst>
                          <a:tab pos="215900" algn="l"/>
                        </a:tabLst>
                      </a:pPr>
                      <a:r>
                        <a:rPr lang="en-US" altLang="ja-JP" sz="900" b="1" dirty="0">
                          <a:solidFill>
                            <a:schemeClr val="accent1"/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ja-JP" sz="900" b="1" dirty="0">
                        <a:solidFill>
                          <a:schemeClr val="accent1"/>
                        </a:solidFill>
                        <a:effectLst/>
                        <a:latin typeface="+mj-lt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302822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15900" algn="l"/>
                        </a:tabLst>
                        <a:defRPr/>
                      </a:pPr>
                      <a:endParaRPr kumimoji="1" lang="en-US" altLang="ja-JP" sz="900" b="0" kern="100" baseline="30000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15900" algn="l"/>
                        </a:tabLst>
                        <a:defRPr/>
                      </a:pPr>
                      <a:r>
                        <a:rPr kumimoji="1" lang="en-US" altLang="ja-JP" sz="9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1176.45</a:t>
                      </a:r>
                      <a:endParaRPr kumimoji="1" lang="ja-JP" altLang="ja-JP" sz="9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 err="1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B2a</a:t>
                      </a: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-D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I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-156.0/</a:t>
                      </a: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-158.0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 err="1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BPSK</a:t>
                      </a: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(10)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10230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10.23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5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5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8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B-</a:t>
                      </a:r>
                      <a:r>
                        <a:rPr lang="en-US" altLang="ja-JP" sz="800" kern="100" dirty="0" err="1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CNAV2</a:t>
                      </a:r>
                      <a:endParaRPr lang="ja-JP" sz="8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50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25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8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NB-LDPC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>
                        <a:tabLst>
                          <a:tab pos="215900" algn="l"/>
                        </a:tabLst>
                      </a:pPr>
                      <a:r>
                        <a:rPr lang="en-US" altLang="ja-JP" sz="900" dirty="0">
                          <a:effectLst/>
                          <a:latin typeface="+mj-lt"/>
                        </a:rPr>
                        <a:t>BDS-3</a:t>
                      </a:r>
                      <a:endParaRPr lang="ja-JP" sz="900" dirty="0">
                        <a:effectLst/>
                        <a:latin typeface="+mj-lt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tabLst>
                          <a:tab pos="215900" algn="l"/>
                        </a:tabLst>
                      </a:pPr>
                      <a:r>
                        <a:rPr lang="en-US" altLang="ja-JP" sz="900" b="1" dirty="0">
                          <a:solidFill>
                            <a:schemeClr val="accent1"/>
                          </a:solidFill>
                          <a:effectLst/>
                          <a:latin typeface="+mj-lt"/>
                        </a:rPr>
                        <a:t>B2AD</a:t>
                      </a:r>
                      <a:endParaRPr lang="ja-JP" sz="900" b="1" dirty="0">
                        <a:solidFill>
                          <a:schemeClr val="accent1"/>
                        </a:solidFill>
                        <a:effectLst/>
                        <a:latin typeface="+mj-lt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8633078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15900" algn="l"/>
                        </a:tabLst>
                        <a:defRPr/>
                      </a:pPr>
                      <a:endParaRPr kumimoji="1" lang="en-US" altLang="ja-JP" sz="900" b="0" kern="100" baseline="30000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15900" algn="l"/>
                        </a:tabLst>
                        <a:defRPr/>
                      </a:pPr>
                      <a:endParaRPr kumimoji="1" lang="ja-JP" altLang="ja-JP" sz="10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 err="1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B2a</a:t>
                      </a: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-P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Q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10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kumimoji="1" lang="en-US" altLang="ja-JP" sz="900" kern="1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BPSK</a:t>
                      </a:r>
                      <a:r>
                        <a:rPr kumimoji="1" lang="en-US" altLang="ja-JP" sz="9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(10)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kumimoji="1" lang="en-US" altLang="ja-JP" sz="9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10230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kumimoji="1" lang="en-US" altLang="ja-JP" sz="9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10.23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>
                        <a:tabLst>
                          <a:tab pos="215900" algn="l"/>
                        </a:tabLst>
                      </a:pPr>
                      <a:endParaRPr lang="ja-JP" sz="900" dirty="0">
                        <a:effectLst/>
                        <a:latin typeface="+mj-lt"/>
                      </a:endParaRPr>
                    </a:p>
                  </a:txBody>
                  <a:tcPr marL="21600" marR="21600" marT="3600" marB="360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tabLst>
                          <a:tab pos="215900" algn="l"/>
                        </a:tabLst>
                      </a:pPr>
                      <a:r>
                        <a:rPr lang="en-US" altLang="ja-JP" sz="900" b="1" dirty="0">
                          <a:solidFill>
                            <a:schemeClr val="accent1"/>
                          </a:solidFill>
                          <a:effectLst/>
                          <a:latin typeface="+mj-lt"/>
                        </a:rPr>
                        <a:t>B2AP</a:t>
                      </a:r>
                      <a:endParaRPr lang="ja-JP" sz="900" b="1" dirty="0">
                        <a:solidFill>
                          <a:schemeClr val="accent1"/>
                        </a:solidFill>
                        <a:effectLst/>
                        <a:latin typeface="+mj-lt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855320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15900" algn="l"/>
                        </a:tabLst>
                        <a:defRPr/>
                      </a:pPr>
                      <a:endParaRPr kumimoji="1" lang="en-US" altLang="ja-JP" sz="900" b="0" kern="100" baseline="30000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15900" algn="l"/>
                        </a:tabLst>
                        <a:defRPr/>
                      </a:pPr>
                      <a:r>
                        <a:rPr kumimoji="1"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1207.14</a:t>
                      </a:r>
                      <a:endParaRPr kumimoji="1" lang="ja-JP" altLang="ja-JP" sz="9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 err="1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B2</a:t>
                      </a:r>
                      <a:r>
                        <a:rPr lang="en-US" altLang="ja-JP" sz="900" b="0" kern="100" dirty="0" err="1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I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I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 err="1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BPSK</a:t>
                      </a: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(2)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2046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2.046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20 (NH)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20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D1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50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50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BCH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tabLst>
                          <a:tab pos="215900" algn="l"/>
                        </a:tabLst>
                      </a:pPr>
                      <a:endParaRPr lang="ja-JP" sz="900" b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tabLst>
                          <a:tab pos="215900" algn="l"/>
                        </a:tabLst>
                      </a:pPr>
                      <a:r>
                        <a:rPr lang="en-US" altLang="ja-JP" sz="900" b="1" dirty="0">
                          <a:solidFill>
                            <a:schemeClr val="accent1"/>
                          </a:solidFill>
                          <a:effectLst/>
                          <a:latin typeface="+mj-lt"/>
                        </a:rPr>
                        <a:t>B2I</a:t>
                      </a:r>
                      <a:endParaRPr lang="ja-JP" sz="900" b="1" dirty="0">
                        <a:solidFill>
                          <a:schemeClr val="accent1"/>
                        </a:solidFill>
                        <a:effectLst/>
                        <a:latin typeface="+mj-lt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2625034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15900" algn="l"/>
                        </a:tabLst>
                        <a:defRPr/>
                      </a:pPr>
                      <a:endParaRPr kumimoji="1" lang="en-US" altLang="ja-JP" sz="900" b="0" kern="100" baseline="30000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15900" algn="l"/>
                        </a:tabLst>
                        <a:defRPr/>
                      </a:pPr>
                      <a:endParaRPr kumimoji="1" lang="ja-JP" altLang="ja-JP" sz="9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10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10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10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10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10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10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D2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500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500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BCH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tabLst>
                          <a:tab pos="215900" algn="l"/>
                        </a:tabLst>
                      </a:pPr>
                      <a:r>
                        <a:rPr lang="en-US" altLang="ja-JP" sz="900" dirty="0">
                          <a:effectLst/>
                          <a:latin typeface="+mj-lt"/>
                        </a:rPr>
                        <a:t>GEO</a:t>
                      </a:r>
                      <a:endParaRPr lang="ja-JP" sz="900" dirty="0">
                        <a:effectLst/>
                        <a:latin typeface="+mj-lt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15900" algn="l"/>
                        </a:tabLst>
                        <a:defRPr/>
                      </a:pPr>
                      <a:r>
                        <a:rPr kumimoji="1" lang="en-US" altLang="ja-JP" sz="900" b="1" kern="12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B2I</a:t>
                      </a:r>
                      <a:endParaRPr kumimoji="1" lang="ja-JP" altLang="ja-JP" sz="900" b="1" kern="1200" dirty="0">
                        <a:solidFill>
                          <a:schemeClr val="accen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7982073"/>
                  </a:ext>
                </a:extLst>
              </a:tr>
            </a:tbl>
          </a:graphicData>
        </a:graphic>
      </p:graphicFrame>
      <p:sp>
        <p:nvSpPr>
          <p:cNvPr id="6" name="Text Box 52">
            <a:extLst>
              <a:ext uri="{FF2B5EF4-FFF2-40B4-BE49-F238E27FC236}">
                <a16:creationId xmlns:a16="http://schemas.microsoft.com/office/drawing/2014/main" id="{04BC7173-2641-403C-A5B5-A0831F6E4D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1540" y="6381328"/>
            <a:ext cx="8316923" cy="145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2000" tIns="3600" rIns="72000" bIns="3600">
            <a:spAutoFit/>
          </a:bodyPr>
          <a:lstStyle/>
          <a:p>
            <a:pPr algn="ctr">
              <a:defRPr/>
            </a:pPr>
            <a:r>
              <a:rPr lang="en-US" altLang="ja-JP" sz="900" dirty="0">
                <a:latin typeface="+mj-lt"/>
                <a:ea typeface="ＭＳ 明朝" pitchFamily="17" charset="-128"/>
              </a:rPr>
              <a:t>*5 </a:t>
            </a:r>
            <a:r>
              <a:rPr lang="en-US" altLang="ja-JP" sz="900" dirty="0" err="1">
                <a:latin typeface="+mj-lt"/>
                <a:ea typeface="ＭＳ 明朝" pitchFamily="17" charset="-128"/>
              </a:rPr>
              <a:t>AltBOC</a:t>
            </a:r>
            <a:r>
              <a:rPr lang="en-US" altLang="ja-JP" sz="900" dirty="0">
                <a:latin typeface="+mj-lt"/>
                <a:ea typeface="ＭＳ 明朝" pitchFamily="17" charset="-128"/>
              </a:rPr>
              <a:t> *6  -164.0 </a:t>
            </a:r>
            <a:r>
              <a:rPr lang="en-US" altLang="ja-JP" sz="900" dirty="0" err="1">
                <a:latin typeface="+mj-lt"/>
                <a:ea typeface="ＭＳ 明朝" pitchFamily="17" charset="-128"/>
              </a:rPr>
              <a:t>dBW</a:t>
            </a:r>
            <a:r>
              <a:rPr lang="en-US" altLang="ja-JP" sz="900" dirty="0">
                <a:latin typeface="+mj-lt"/>
                <a:ea typeface="ＭＳ 明朝" pitchFamily="17" charset="-128"/>
              </a:rPr>
              <a:t> (SVID=7), *7 -167.2 </a:t>
            </a:r>
            <a:r>
              <a:rPr lang="en-US" altLang="ja-JP" sz="900" dirty="0" err="1">
                <a:latin typeface="+mj-lt"/>
                <a:ea typeface="ＭＳ 明朝" pitchFamily="17" charset="-128"/>
              </a:rPr>
              <a:t>dBW</a:t>
            </a:r>
            <a:r>
              <a:rPr lang="en-US" altLang="ja-JP" sz="900" dirty="0">
                <a:latin typeface="+mj-lt"/>
                <a:ea typeface="ＭＳ 明朝" pitchFamily="17" charset="-128"/>
              </a:rPr>
              <a:t> (SVID=7), *8 -162.4 </a:t>
            </a:r>
            <a:r>
              <a:rPr lang="en-US" altLang="ja-JP" sz="900" dirty="0" err="1">
                <a:latin typeface="+mj-lt"/>
                <a:ea typeface="ＭＳ 明朝" pitchFamily="17" charset="-128"/>
              </a:rPr>
              <a:t>dBW</a:t>
            </a:r>
            <a:r>
              <a:rPr lang="en-US" altLang="ja-JP" sz="900" dirty="0">
                <a:latin typeface="+mj-lt"/>
                <a:ea typeface="ＭＳ 明朝" pitchFamily="17" charset="-128"/>
              </a:rPr>
              <a:t> (SVID=7), *9 -162.6 </a:t>
            </a:r>
            <a:r>
              <a:rPr lang="en-US" altLang="ja-JP" sz="900" dirty="0" err="1">
                <a:latin typeface="+mj-lt"/>
                <a:ea typeface="ＭＳ 明朝" pitchFamily="17" charset="-128"/>
              </a:rPr>
              <a:t>dBW</a:t>
            </a:r>
            <a:r>
              <a:rPr lang="en-US" altLang="ja-JP" sz="900" dirty="0">
                <a:latin typeface="+mj-lt"/>
                <a:ea typeface="ＭＳ 明朝" pitchFamily="17" charset="-128"/>
              </a:rPr>
              <a:t> (SVID=3), *10 Authorized signal </a:t>
            </a:r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9CFE2B27-35C3-372A-DFEC-AE13EF9F65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8461168"/>
              </p:ext>
            </p:extLst>
          </p:nvPr>
        </p:nvGraphicFramePr>
        <p:xfrm>
          <a:off x="431540" y="1088740"/>
          <a:ext cx="8316924" cy="61722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504056">
                  <a:extLst>
                    <a:ext uri="{9D8B030D-6E8A-4147-A177-3AD203B41FA5}">
                      <a16:colId xmlns:a16="http://schemas.microsoft.com/office/drawing/2014/main" val="3325163354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val="2709382227"/>
                    </a:ext>
                  </a:extLst>
                </a:gridCol>
                <a:gridCol w="468052">
                  <a:extLst>
                    <a:ext uri="{9D8B030D-6E8A-4147-A177-3AD203B41FA5}">
                      <a16:colId xmlns:a16="http://schemas.microsoft.com/office/drawing/2014/main" val="3059427333"/>
                    </a:ext>
                  </a:extLst>
                </a:gridCol>
                <a:gridCol w="216024">
                  <a:extLst>
                    <a:ext uri="{9D8B030D-6E8A-4147-A177-3AD203B41FA5}">
                      <a16:colId xmlns:a16="http://schemas.microsoft.com/office/drawing/2014/main" val="947568908"/>
                    </a:ext>
                  </a:extLst>
                </a:gridCol>
                <a:gridCol w="612068">
                  <a:extLst>
                    <a:ext uri="{9D8B030D-6E8A-4147-A177-3AD203B41FA5}">
                      <a16:colId xmlns:a16="http://schemas.microsoft.com/office/drawing/2014/main" val="2629089732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2544508398"/>
                    </a:ext>
                  </a:extLst>
                </a:gridCol>
                <a:gridCol w="396044">
                  <a:extLst>
                    <a:ext uri="{9D8B030D-6E8A-4147-A177-3AD203B41FA5}">
                      <a16:colId xmlns:a16="http://schemas.microsoft.com/office/drawing/2014/main" val="3472518054"/>
                    </a:ext>
                  </a:extLst>
                </a:gridCol>
                <a:gridCol w="432048">
                  <a:extLst>
                    <a:ext uri="{9D8B030D-6E8A-4147-A177-3AD203B41FA5}">
                      <a16:colId xmlns:a16="http://schemas.microsoft.com/office/drawing/2014/main" val="2689572748"/>
                    </a:ext>
                  </a:extLst>
                </a:gridCol>
                <a:gridCol w="432048">
                  <a:extLst>
                    <a:ext uri="{9D8B030D-6E8A-4147-A177-3AD203B41FA5}">
                      <a16:colId xmlns:a16="http://schemas.microsoft.com/office/drawing/2014/main" val="2992625945"/>
                    </a:ext>
                  </a:extLst>
                </a:gridCol>
                <a:gridCol w="432048">
                  <a:extLst>
                    <a:ext uri="{9D8B030D-6E8A-4147-A177-3AD203B41FA5}">
                      <a16:colId xmlns:a16="http://schemas.microsoft.com/office/drawing/2014/main" val="2772002735"/>
                    </a:ext>
                  </a:extLst>
                </a:gridCol>
                <a:gridCol w="432048">
                  <a:extLst>
                    <a:ext uri="{9D8B030D-6E8A-4147-A177-3AD203B41FA5}">
                      <a16:colId xmlns:a16="http://schemas.microsoft.com/office/drawing/2014/main" val="1177254722"/>
                    </a:ext>
                  </a:extLst>
                </a:gridCol>
                <a:gridCol w="432048">
                  <a:extLst>
                    <a:ext uri="{9D8B030D-6E8A-4147-A177-3AD203B41FA5}">
                      <a16:colId xmlns:a16="http://schemas.microsoft.com/office/drawing/2014/main" val="1571033950"/>
                    </a:ext>
                  </a:extLst>
                </a:gridCol>
                <a:gridCol w="432048">
                  <a:extLst>
                    <a:ext uri="{9D8B030D-6E8A-4147-A177-3AD203B41FA5}">
                      <a16:colId xmlns:a16="http://schemas.microsoft.com/office/drawing/2014/main" val="1248299587"/>
                    </a:ext>
                  </a:extLst>
                </a:gridCol>
                <a:gridCol w="432048">
                  <a:extLst>
                    <a:ext uri="{9D8B030D-6E8A-4147-A177-3AD203B41FA5}">
                      <a16:colId xmlns:a16="http://schemas.microsoft.com/office/drawing/2014/main" val="1069936599"/>
                    </a:ext>
                  </a:extLst>
                </a:gridCol>
                <a:gridCol w="468052">
                  <a:extLst>
                    <a:ext uri="{9D8B030D-6E8A-4147-A177-3AD203B41FA5}">
                      <a16:colId xmlns:a16="http://schemas.microsoft.com/office/drawing/2014/main" val="309954666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565333373"/>
                    </a:ext>
                  </a:extLst>
                </a:gridCol>
                <a:gridCol w="612068">
                  <a:extLst>
                    <a:ext uri="{9D8B030D-6E8A-4147-A177-3AD203B41FA5}">
                      <a16:colId xmlns:a16="http://schemas.microsoft.com/office/drawing/2014/main" val="628015514"/>
                    </a:ext>
                  </a:extLst>
                </a:gridCol>
              </a:tblGrid>
              <a:tr h="205740">
                <a:tc row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solidFill>
                            <a:schemeClr val="tx1"/>
                          </a:solidFill>
                        </a:rPr>
                        <a:t>System</a:t>
                      </a:r>
                      <a:endParaRPr kumimoji="1" lang="ja-JP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solidFill>
                            <a:schemeClr val="tx1"/>
                          </a:solidFill>
                        </a:rPr>
                        <a:t>Carrier Freq. (MHz)</a:t>
                      </a:r>
                      <a:endParaRPr kumimoji="1" lang="ja-JP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solidFill>
                            <a:schemeClr val="tx1"/>
                          </a:solidFill>
                        </a:rPr>
                        <a:t>Signal</a:t>
                      </a:r>
                      <a:endParaRPr kumimoji="1" lang="ja-JP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solidFill>
                            <a:schemeClr val="tx1"/>
                          </a:solidFill>
                        </a:rPr>
                        <a:t>I/Q</a:t>
                      </a:r>
                      <a:endParaRPr kumimoji="1" lang="ja-JP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solidFill>
                            <a:schemeClr val="tx1"/>
                          </a:solidFill>
                        </a:rPr>
                        <a:t>Min Rec. Power (</a:t>
                      </a:r>
                      <a:r>
                        <a:rPr kumimoji="1" lang="en-US" altLang="ja-JP" sz="900" dirty="0" err="1">
                          <a:solidFill>
                            <a:schemeClr val="tx1"/>
                          </a:solidFill>
                        </a:rPr>
                        <a:t>dBW</a:t>
                      </a:r>
                      <a:r>
                        <a:rPr kumimoji="1" lang="en-US" altLang="ja-JP" sz="900" dirty="0">
                          <a:solidFill>
                            <a:schemeClr val="tx1"/>
                          </a:solidFill>
                        </a:rPr>
                        <a:t>)</a:t>
                      </a:r>
                      <a:endParaRPr kumimoji="1" lang="ja-JP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solidFill>
                            <a:schemeClr val="tx1"/>
                          </a:solidFill>
                        </a:rPr>
                        <a:t>Modulation</a:t>
                      </a:r>
                      <a:endParaRPr kumimoji="1" lang="ja-JP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1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Primary Code</a:t>
                      </a:r>
                      <a:endParaRPr lang="ja-JP" sz="900" b="1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900" b="1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900" b="1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1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Overlay Code</a:t>
                      </a:r>
                      <a:endParaRPr lang="ja-JP" sz="900" b="1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900" b="1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1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Navigation Data</a:t>
                      </a:r>
                      <a:endParaRPr lang="ja-JP" sz="900" b="1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900" b="1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900" b="1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900" b="1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dirty="0">
                          <a:solidFill>
                            <a:schemeClr val="tx1"/>
                          </a:solidFill>
                        </a:rPr>
                        <a:t>Notes</a:t>
                      </a:r>
                      <a:endParaRPr kumimoji="1" lang="ja-JP" altLang="en-US" sz="90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kumimoji="1" lang="en-US" altLang="ja-JP" sz="1000" b="1" dirty="0">
                          <a:solidFill>
                            <a:schemeClr val="accent1"/>
                          </a:solidFill>
                        </a:rPr>
                        <a:t>Pocket</a:t>
                      </a:r>
                    </a:p>
                    <a:p>
                      <a:pPr algn="ctr"/>
                      <a:r>
                        <a:rPr kumimoji="1" lang="en-US" altLang="ja-JP" sz="1000" b="1" dirty="0">
                          <a:solidFill>
                            <a:schemeClr val="accent1"/>
                          </a:solidFill>
                        </a:rPr>
                        <a:t>SDR</a:t>
                      </a:r>
                    </a:p>
                    <a:p>
                      <a:pPr algn="ctr"/>
                      <a:r>
                        <a:rPr kumimoji="1" lang="en-US" altLang="ja-JP" sz="1000" b="1" dirty="0">
                          <a:solidFill>
                            <a:schemeClr val="accent1"/>
                          </a:solidFill>
                        </a:rPr>
                        <a:t>Signal ID</a:t>
                      </a:r>
                      <a:endParaRPr kumimoji="1" lang="ja-JP" altLang="en-US" sz="1000" b="1" dirty="0">
                        <a:solidFill>
                          <a:schemeClr val="accent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1357734"/>
                  </a:ext>
                </a:extLst>
              </a:tr>
              <a:tr h="20574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1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Length</a:t>
                      </a: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1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(chip)</a:t>
                      </a:r>
                      <a:endParaRPr lang="ja-JP" sz="900" b="1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1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Chip Rate</a:t>
                      </a: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1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altLang="ja-JP" sz="900" b="1" kern="100" dirty="0" err="1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Mcps</a:t>
                      </a:r>
                      <a:r>
                        <a:rPr lang="en-US" altLang="ja-JP" sz="900" b="1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)</a:t>
                      </a:r>
                      <a:endParaRPr lang="ja-JP" sz="900" b="1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1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Cycle</a:t>
                      </a: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1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altLang="ja-JP" sz="900" b="1" kern="100" dirty="0" err="1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ms</a:t>
                      </a:r>
                      <a:r>
                        <a:rPr lang="en-US" altLang="ja-JP" sz="900" b="1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1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Length</a:t>
                      </a: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1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(chip)</a:t>
                      </a:r>
                      <a:endParaRPr lang="ja-JP" sz="900" b="1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1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Cycle</a:t>
                      </a: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1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altLang="ja-JP" sz="900" b="1" kern="100" dirty="0" err="1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ms</a:t>
                      </a:r>
                      <a:r>
                        <a:rPr lang="en-US" altLang="ja-JP" sz="900" b="1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)</a:t>
                      </a:r>
                      <a:endParaRPr lang="ja-JP" sz="900" b="1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1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Data</a:t>
                      </a:r>
                      <a:endParaRPr lang="ja-JP" sz="900" b="1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1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Symbol Rate (</a:t>
                      </a:r>
                      <a:r>
                        <a:rPr lang="en-US" altLang="ja-JP" sz="900" b="1" kern="100" dirty="0" err="1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sps</a:t>
                      </a:r>
                      <a:r>
                        <a:rPr lang="en-US" altLang="ja-JP" sz="900" b="1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)</a:t>
                      </a:r>
                      <a:endParaRPr lang="ja-JP" sz="900" b="1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1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Data Rate</a:t>
                      </a: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1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(bps)</a:t>
                      </a:r>
                      <a:endParaRPr lang="ja-JP" sz="900" b="1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1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FEC</a:t>
                      </a:r>
                      <a:endParaRPr lang="ja-JP" sz="900" b="1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66713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04926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5" name="タイトル 1">
            <a:extLst>
              <a:ext uri="{FF2B5EF4-FFF2-40B4-BE49-F238E27FC236}">
                <a16:creationId xmlns:a16="http://schemas.microsoft.com/office/drawing/2014/main" id="{A6C4BF47-A573-4CAE-AAC9-B006A54A6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z="2800" b="1" dirty="0">
                <a:solidFill>
                  <a:schemeClr val="accent1"/>
                </a:solidFill>
              </a:rPr>
              <a:t>Pocket SDR Signal IDs </a:t>
            </a:r>
            <a:r>
              <a:rPr lang="en-US" altLang="ja-JP" sz="2800" dirty="0"/>
              <a:t>(3/3)</a:t>
            </a:r>
            <a:endParaRPr lang="ja-JP" altLang="en-US" sz="2800" dirty="0"/>
          </a:p>
        </p:txBody>
      </p:sp>
      <p:sp>
        <p:nvSpPr>
          <p:cNvPr id="21" name="スライド番号プレースホルダ 20">
            <a:extLst>
              <a:ext uri="{FF2B5EF4-FFF2-40B4-BE49-F238E27FC236}">
                <a16:creationId xmlns:a16="http://schemas.microsoft.com/office/drawing/2014/main" id="{6072A7FD-5C96-45C0-A2C9-927E9572B2A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fld id="{1F5A91CE-2731-4DAE-BD0D-B2B3DD7AE0C6}" type="slidenum">
              <a:rPr lang="ja-JP" altLang="en-US" sz="1200">
                <a:latin typeface="Calibri" panose="020F0502020204030204" pitchFamily="34" charset="0"/>
              </a:rPr>
              <a:pPr eaLnBrk="1" hangingPunct="1"/>
              <a:t>4</a:t>
            </a:fld>
            <a:endParaRPr lang="ja-JP" altLang="en-US" sz="1200" dirty="0">
              <a:latin typeface="Calibri" panose="020F0502020204030204" pitchFamily="34" charset="0"/>
            </a:endParaRPr>
          </a:p>
        </p:txBody>
      </p:sp>
      <p:graphicFrame>
        <p:nvGraphicFramePr>
          <p:cNvPr id="2" name="表 1">
            <a:extLst>
              <a:ext uri="{FF2B5EF4-FFF2-40B4-BE49-F238E27FC236}">
                <a16:creationId xmlns:a16="http://schemas.microsoft.com/office/drawing/2014/main" id="{8557C7C3-0E64-4225-B311-F1DDA00011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6400920"/>
              </p:ext>
            </p:extLst>
          </p:nvPr>
        </p:nvGraphicFramePr>
        <p:xfrm>
          <a:off x="431541" y="1736812"/>
          <a:ext cx="8316927" cy="303156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504056">
                  <a:extLst>
                    <a:ext uri="{9D8B030D-6E8A-4147-A177-3AD203B41FA5}">
                      <a16:colId xmlns:a16="http://schemas.microsoft.com/office/drawing/2014/main" val="3907946926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val="3674986815"/>
                    </a:ext>
                  </a:extLst>
                </a:gridCol>
                <a:gridCol w="468052">
                  <a:extLst>
                    <a:ext uri="{9D8B030D-6E8A-4147-A177-3AD203B41FA5}">
                      <a16:colId xmlns:a16="http://schemas.microsoft.com/office/drawing/2014/main" val="3438522820"/>
                    </a:ext>
                  </a:extLst>
                </a:gridCol>
                <a:gridCol w="216024">
                  <a:extLst>
                    <a:ext uri="{9D8B030D-6E8A-4147-A177-3AD203B41FA5}">
                      <a16:colId xmlns:a16="http://schemas.microsoft.com/office/drawing/2014/main" val="2632206805"/>
                    </a:ext>
                  </a:extLst>
                </a:gridCol>
                <a:gridCol w="612068">
                  <a:extLst>
                    <a:ext uri="{9D8B030D-6E8A-4147-A177-3AD203B41FA5}">
                      <a16:colId xmlns:a16="http://schemas.microsoft.com/office/drawing/2014/main" val="3904062775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1680995624"/>
                    </a:ext>
                  </a:extLst>
                </a:gridCol>
                <a:gridCol w="396044">
                  <a:extLst>
                    <a:ext uri="{9D8B030D-6E8A-4147-A177-3AD203B41FA5}">
                      <a16:colId xmlns:a16="http://schemas.microsoft.com/office/drawing/2014/main" val="599493654"/>
                    </a:ext>
                  </a:extLst>
                </a:gridCol>
                <a:gridCol w="432048">
                  <a:extLst>
                    <a:ext uri="{9D8B030D-6E8A-4147-A177-3AD203B41FA5}">
                      <a16:colId xmlns:a16="http://schemas.microsoft.com/office/drawing/2014/main" val="232972113"/>
                    </a:ext>
                  </a:extLst>
                </a:gridCol>
                <a:gridCol w="432048">
                  <a:extLst>
                    <a:ext uri="{9D8B030D-6E8A-4147-A177-3AD203B41FA5}">
                      <a16:colId xmlns:a16="http://schemas.microsoft.com/office/drawing/2014/main" val="1851325138"/>
                    </a:ext>
                  </a:extLst>
                </a:gridCol>
                <a:gridCol w="432048">
                  <a:extLst>
                    <a:ext uri="{9D8B030D-6E8A-4147-A177-3AD203B41FA5}">
                      <a16:colId xmlns:a16="http://schemas.microsoft.com/office/drawing/2014/main" val="2405444412"/>
                    </a:ext>
                  </a:extLst>
                </a:gridCol>
                <a:gridCol w="432048">
                  <a:extLst>
                    <a:ext uri="{9D8B030D-6E8A-4147-A177-3AD203B41FA5}">
                      <a16:colId xmlns:a16="http://schemas.microsoft.com/office/drawing/2014/main" val="2821719459"/>
                    </a:ext>
                  </a:extLst>
                </a:gridCol>
                <a:gridCol w="432048">
                  <a:extLst>
                    <a:ext uri="{9D8B030D-6E8A-4147-A177-3AD203B41FA5}">
                      <a16:colId xmlns:a16="http://schemas.microsoft.com/office/drawing/2014/main" val="2417447074"/>
                    </a:ext>
                  </a:extLst>
                </a:gridCol>
                <a:gridCol w="432048">
                  <a:extLst>
                    <a:ext uri="{9D8B030D-6E8A-4147-A177-3AD203B41FA5}">
                      <a16:colId xmlns:a16="http://schemas.microsoft.com/office/drawing/2014/main" val="3220444858"/>
                    </a:ext>
                  </a:extLst>
                </a:gridCol>
                <a:gridCol w="432048">
                  <a:extLst>
                    <a:ext uri="{9D8B030D-6E8A-4147-A177-3AD203B41FA5}">
                      <a16:colId xmlns:a16="http://schemas.microsoft.com/office/drawing/2014/main" val="2958085100"/>
                    </a:ext>
                  </a:extLst>
                </a:gridCol>
                <a:gridCol w="468052">
                  <a:extLst>
                    <a:ext uri="{9D8B030D-6E8A-4147-A177-3AD203B41FA5}">
                      <a16:colId xmlns:a16="http://schemas.microsoft.com/office/drawing/2014/main" val="3187014589"/>
                    </a:ext>
                  </a:extLst>
                </a:gridCol>
                <a:gridCol w="720079">
                  <a:extLst>
                    <a:ext uri="{9D8B030D-6E8A-4147-A177-3AD203B41FA5}">
                      <a16:colId xmlns:a16="http://schemas.microsoft.com/office/drawing/2014/main" val="3588832987"/>
                    </a:ext>
                  </a:extLst>
                </a:gridCol>
                <a:gridCol w="612072">
                  <a:extLst>
                    <a:ext uri="{9D8B030D-6E8A-4147-A177-3AD203B41FA5}">
                      <a16:colId xmlns:a16="http://schemas.microsoft.com/office/drawing/2014/main" val="1767819899"/>
                    </a:ext>
                  </a:extLst>
                </a:gridCol>
              </a:tblGrid>
              <a:tr h="114187">
                <a:tc rowSpan="10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15900" algn="l"/>
                        </a:tabLst>
                        <a:defRPr/>
                      </a:pPr>
                      <a:r>
                        <a:rPr kumimoji="1" lang="en-US" altLang="ja-JP" sz="900" b="1" kern="1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BeiDou</a:t>
                      </a:r>
                      <a:endParaRPr kumimoji="1" lang="en-US" altLang="ja-JP" sz="900" b="1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15900" algn="l"/>
                        </a:tabLst>
                        <a:defRPr/>
                      </a:pPr>
                      <a:r>
                        <a:rPr kumimoji="1" lang="en-US" altLang="ja-JP" sz="900" b="1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(Cont.)</a:t>
                      </a:r>
                      <a:endParaRPr lang="en-US" sz="900" dirty="0"/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kumimoji="1"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1207.14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B2Q</a:t>
                      </a:r>
                      <a:r>
                        <a:rPr kumimoji="1" lang="en-US" altLang="ja-JP" sz="900" b="0" kern="100" baseline="30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*10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Q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kumimoji="1" lang="en-US" altLang="ja-JP" sz="900" b="0" kern="1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BPSK</a:t>
                      </a:r>
                      <a:r>
                        <a:rPr kumimoji="1"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(10)</a:t>
                      </a:r>
                      <a:endParaRPr kumimoji="1" lang="ja-JP" altLang="ja-JP" sz="900" b="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10230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10.23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tabLst>
                          <a:tab pos="215900" algn="l"/>
                        </a:tabLst>
                      </a:pPr>
                      <a:endParaRPr lang="ja-JP" sz="900" b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15900" algn="l"/>
                        </a:tabLst>
                        <a:defRPr/>
                      </a:pPr>
                      <a:r>
                        <a:rPr kumimoji="1" lang="en-US" altLang="ja-JP" sz="900" b="1" kern="12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kumimoji="1" lang="ja-JP" altLang="ja-JP" sz="900" b="1" kern="1200" dirty="0">
                        <a:solidFill>
                          <a:schemeClr val="accen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8520707"/>
                  </a:ext>
                </a:extLst>
              </a:tr>
              <a:tr h="114187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1207.14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 err="1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B2b</a:t>
                      </a: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-I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I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-160.0/</a:t>
                      </a: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-162.0</a:t>
                      </a: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15900" algn="l"/>
                        </a:tabLst>
                        <a:defRPr/>
                      </a:pPr>
                      <a:r>
                        <a:rPr kumimoji="1" lang="en-US" altLang="ja-JP" sz="900" b="0" kern="1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BPSK</a:t>
                      </a:r>
                      <a:r>
                        <a:rPr kumimoji="1"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(10)</a:t>
                      </a:r>
                      <a:endParaRPr kumimoji="1" lang="ja-JP" altLang="ja-JP" sz="900" b="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kumimoji="1"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10230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kumimoji="1"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10.23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kumimoji="1"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kumimoji="1"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kumimoji="1" lang="en-US" altLang="ja-JP" sz="800" b="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B-CNAV3</a:t>
                      </a:r>
                      <a:endParaRPr lang="ja-JP" sz="8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1000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500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8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NB-LDPC</a:t>
                      </a:r>
                      <a:endParaRPr lang="ja-JP" sz="8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tabLst>
                          <a:tab pos="215900" algn="l"/>
                        </a:tabLst>
                      </a:pPr>
                      <a:r>
                        <a:rPr lang="en-US" altLang="ja-JP" sz="9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BDS-3</a:t>
                      </a:r>
                      <a:endParaRPr lang="ja-JP" sz="900" b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tabLst>
                          <a:tab pos="215900" algn="l"/>
                        </a:tabLst>
                      </a:pPr>
                      <a:r>
                        <a:rPr lang="en-US" altLang="ja-JP" sz="900" b="1" dirty="0">
                          <a:solidFill>
                            <a:schemeClr val="accent1"/>
                          </a:solidFill>
                          <a:effectLst/>
                          <a:latin typeface="+mj-lt"/>
                        </a:rPr>
                        <a:t>B2BI</a:t>
                      </a:r>
                      <a:endParaRPr lang="ja-JP" sz="900" b="1" dirty="0">
                        <a:solidFill>
                          <a:schemeClr val="accent1"/>
                        </a:solidFill>
                        <a:effectLst/>
                        <a:latin typeface="+mj-lt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1416190"/>
                  </a:ext>
                </a:extLst>
              </a:tr>
              <a:tr h="11418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10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10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en-US" altLang="ja-JP" sz="10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15900" algn="l"/>
                        </a:tabLst>
                        <a:defRPr/>
                      </a:pPr>
                      <a:endParaRPr kumimoji="1" lang="ja-JP" altLang="ja-JP" sz="10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10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10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10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10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8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B2b-PPP</a:t>
                      </a:r>
                      <a:endParaRPr lang="ja-JP" sz="8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1000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500</a:t>
                      </a:r>
                      <a:endParaRPr lang="ja-JP" sz="9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800" b="0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NB-LDPC</a:t>
                      </a:r>
                      <a:endParaRPr lang="ja-JP" sz="800" b="0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tabLst>
                          <a:tab pos="215900" algn="l"/>
                        </a:tabLst>
                      </a:pPr>
                      <a:r>
                        <a:rPr lang="en-US" altLang="ja-JP" sz="9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BDS-3, GEO</a:t>
                      </a:r>
                      <a:endParaRPr lang="ja-JP" sz="900" b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tabLst>
                          <a:tab pos="215900" algn="l"/>
                        </a:tabLst>
                      </a:pPr>
                      <a:r>
                        <a:rPr lang="en-US" altLang="ja-JP" sz="900" b="1" dirty="0">
                          <a:solidFill>
                            <a:schemeClr val="accent1"/>
                          </a:solidFill>
                          <a:effectLst/>
                          <a:latin typeface="+mj-lt"/>
                        </a:rPr>
                        <a:t>B2BI</a:t>
                      </a:r>
                      <a:endParaRPr lang="ja-JP" sz="900" b="1" dirty="0">
                        <a:solidFill>
                          <a:schemeClr val="accent1"/>
                        </a:solidFill>
                        <a:effectLst/>
                        <a:latin typeface="+mj-lt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6172862"/>
                  </a:ext>
                </a:extLst>
              </a:tr>
              <a:tr h="114187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10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B2b-Q</a:t>
                      </a:r>
                      <a:r>
                        <a:rPr kumimoji="1" lang="en-US" altLang="ja-JP" sz="900" kern="100" baseline="30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*10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Q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15900" algn="l"/>
                        </a:tabLst>
                        <a:defRPr/>
                      </a:pPr>
                      <a:r>
                        <a:rPr kumimoji="1" lang="en-US" altLang="ja-JP" sz="900" kern="1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BPSK</a:t>
                      </a:r>
                      <a:r>
                        <a:rPr kumimoji="1" lang="en-US" altLang="ja-JP" sz="9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(10)</a:t>
                      </a:r>
                      <a:endParaRPr kumimoji="1" lang="ja-JP" altLang="ja-JP" sz="9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kumimoji="1" lang="en-US" altLang="ja-JP" sz="9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10230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kumimoji="1" lang="en-US" altLang="ja-JP" sz="9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10.23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kumimoji="1" lang="en-US" altLang="ja-JP" sz="9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kumimoji="1" lang="en-US" altLang="ja-JP" sz="9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tabLst>
                          <a:tab pos="215900" algn="l"/>
                        </a:tabLst>
                      </a:pPr>
                      <a:r>
                        <a:rPr lang="en-US" altLang="ja-JP" sz="900" dirty="0">
                          <a:effectLst/>
                          <a:latin typeface="+mj-lt"/>
                        </a:rPr>
                        <a:t>BDS-3</a:t>
                      </a:r>
                      <a:endParaRPr lang="ja-JP" sz="900" dirty="0">
                        <a:effectLst/>
                        <a:latin typeface="+mj-lt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tabLst>
                          <a:tab pos="215900" algn="l"/>
                        </a:tabLst>
                      </a:pPr>
                      <a:r>
                        <a:rPr lang="en-US" altLang="ja-JP" sz="900" b="1" dirty="0">
                          <a:solidFill>
                            <a:schemeClr val="accent1"/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ja-JP" sz="900" b="1" dirty="0">
                        <a:solidFill>
                          <a:schemeClr val="accent1"/>
                        </a:solidFill>
                        <a:effectLst/>
                        <a:latin typeface="+mj-lt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2792620"/>
                  </a:ext>
                </a:extLst>
              </a:tr>
              <a:tr h="114187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15900" algn="l"/>
                        </a:tabLst>
                        <a:defRPr/>
                      </a:pPr>
                      <a:r>
                        <a:rPr kumimoji="1" lang="en-US" altLang="ja-JP" sz="9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1191.795</a:t>
                      </a:r>
                      <a:endParaRPr kumimoji="1" lang="ja-JP" altLang="ja-JP" sz="9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B2a+b</a:t>
                      </a:r>
                      <a:r>
                        <a:rPr lang="en-US" altLang="ja-JP" sz="900" kern="100" baseline="300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*11</a:t>
                      </a:r>
                      <a:endParaRPr lang="ja-JP" sz="900" kern="100" baseline="300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8-</a:t>
                      </a:r>
                      <a:r>
                        <a:rPr lang="en-US" altLang="ja-JP" sz="900" kern="100" dirty="0" err="1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PSK</a:t>
                      </a: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(10)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kumimoji="1" lang="en-US" altLang="ja-JP" sz="9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10230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kumimoji="1" lang="en-US" altLang="ja-JP" sz="9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10.23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tabLst>
                          <a:tab pos="215900" algn="l"/>
                        </a:tabLst>
                      </a:pPr>
                      <a:endParaRPr lang="ja-JP" sz="900" dirty="0">
                        <a:effectLst/>
                        <a:latin typeface="+mj-lt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tabLst>
                          <a:tab pos="215900" algn="l"/>
                        </a:tabLst>
                      </a:pPr>
                      <a:r>
                        <a:rPr lang="en-US" altLang="ja-JP" sz="900" b="1" dirty="0">
                          <a:solidFill>
                            <a:schemeClr val="accent1"/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ja-JP" sz="900" b="1" dirty="0">
                        <a:solidFill>
                          <a:schemeClr val="accent1"/>
                        </a:solidFill>
                        <a:effectLst/>
                        <a:latin typeface="+mj-lt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1637809"/>
                  </a:ext>
                </a:extLst>
              </a:tr>
              <a:tr h="114187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en-US" sz="1000" b="1" kern="10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20367" marR="20367" marT="14400" marB="144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1268.52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 err="1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B3</a:t>
                      </a:r>
                      <a:r>
                        <a:rPr lang="en-US" altLang="ja-JP" sz="900" kern="100" dirty="0" err="1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I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I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-163.0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 err="1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BPSK</a:t>
                      </a: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(10)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10230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10.23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20 (NH)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20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D1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50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50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BCH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tabLst>
                          <a:tab pos="215900" algn="l"/>
                        </a:tabLst>
                      </a:pPr>
                      <a:endParaRPr lang="ja-JP" sz="900" baseline="0" dirty="0">
                        <a:effectLst/>
                        <a:latin typeface="+mj-lt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tabLst>
                          <a:tab pos="215900" algn="l"/>
                        </a:tabLst>
                      </a:pPr>
                      <a:r>
                        <a:rPr lang="en-US" altLang="ja-JP" sz="900" b="1" baseline="0" dirty="0">
                          <a:solidFill>
                            <a:schemeClr val="accent1"/>
                          </a:solidFill>
                          <a:effectLst/>
                          <a:latin typeface="+mj-lt"/>
                        </a:rPr>
                        <a:t>B3I</a:t>
                      </a:r>
                      <a:endParaRPr lang="ja-JP" sz="900" b="1" baseline="0" dirty="0">
                        <a:solidFill>
                          <a:schemeClr val="accent1"/>
                        </a:solidFill>
                        <a:effectLst/>
                        <a:latin typeface="+mj-lt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1275521"/>
                  </a:ext>
                </a:extLst>
              </a:tr>
              <a:tr h="114187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10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10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10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10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10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10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D2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500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500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BCH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tabLst>
                          <a:tab pos="215900" algn="l"/>
                        </a:tabLst>
                      </a:pPr>
                      <a:r>
                        <a:rPr lang="en-US" altLang="ja-JP" sz="900" baseline="0" dirty="0">
                          <a:effectLst/>
                          <a:latin typeface="+mj-lt"/>
                        </a:rPr>
                        <a:t>GEO</a:t>
                      </a:r>
                      <a:endParaRPr lang="ja-JP" sz="900" baseline="0" dirty="0">
                        <a:effectLst/>
                        <a:latin typeface="+mj-lt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tabLst>
                          <a:tab pos="215900" algn="l"/>
                        </a:tabLst>
                      </a:pPr>
                      <a:r>
                        <a:rPr lang="en-US" altLang="ja-JP" sz="900" b="1" baseline="0" dirty="0">
                          <a:solidFill>
                            <a:schemeClr val="accent1"/>
                          </a:solidFill>
                          <a:effectLst/>
                          <a:latin typeface="+mj-lt"/>
                        </a:rPr>
                        <a:t>B3I</a:t>
                      </a:r>
                      <a:endParaRPr lang="ja-JP" sz="900" b="1" baseline="0" dirty="0">
                        <a:solidFill>
                          <a:schemeClr val="accent1"/>
                        </a:solidFill>
                        <a:effectLst/>
                        <a:latin typeface="+mj-lt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9086621"/>
                  </a:ext>
                </a:extLst>
              </a:tr>
              <a:tr h="114187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en-US" sz="1000" b="1" kern="10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21600" marR="21600" marT="3600" marB="360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10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B3Q</a:t>
                      </a:r>
                      <a:r>
                        <a:rPr lang="en-US" altLang="ja-JP" sz="900" kern="100" baseline="300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*10</a:t>
                      </a:r>
                      <a:endParaRPr lang="ja-JP" sz="900" kern="100" baseline="300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Q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15900" algn="l"/>
                        </a:tabLst>
                        <a:defRPr/>
                      </a:pPr>
                      <a:r>
                        <a:rPr kumimoji="1" lang="en-US" altLang="ja-JP" sz="900" kern="1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BPSK</a:t>
                      </a:r>
                      <a:r>
                        <a:rPr kumimoji="1" lang="en-US" altLang="ja-JP" sz="9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(10)</a:t>
                      </a:r>
                      <a:endParaRPr kumimoji="1" lang="ja-JP" altLang="ja-JP" sz="9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10.23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tabLst>
                          <a:tab pos="215900" algn="l"/>
                        </a:tabLst>
                      </a:pPr>
                      <a:endParaRPr lang="ja-JP" sz="900" baseline="0" dirty="0">
                        <a:effectLst/>
                        <a:latin typeface="+mj-lt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tabLst>
                          <a:tab pos="215900" algn="l"/>
                        </a:tabLst>
                      </a:pPr>
                      <a:r>
                        <a:rPr lang="en-US" altLang="ja-JP" sz="900" b="1" baseline="0" dirty="0">
                          <a:solidFill>
                            <a:schemeClr val="accent1"/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ja-JP" sz="900" b="1" baseline="0" dirty="0">
                        <a:solidFill>
                          <a:schemeClr val="accent1"/>
                        </a:solidFill>
                        <a:effectLst/>
                        <a:latin typeface="+mj-lt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0000390"/>
                  </a:ext>
                </a:extLst>
              </a:tr>
              <a:tr h="114187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en-US" sz="1000" b="1" kern="10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21600" marR="21600" marT="3600" marB="360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10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B3A-D</a:t>
                      </a:r>
                      <a:r>
                        <a:rPr lang="en-US" altLang="ja-JP" sz="900" kern="100" baseline="300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*10</a:t>
                      </a:r>
                      <a:endParaRPr lang="ja-JP" sz="900" kern="100" baseline="300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I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kumimoji="1" lang="en-US" altLang="ja-JP" sz="900" kern="1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BPSK</a:t>
                      </a:r>
                      <a:r>
                        <a:rPr kumimoji="1" lang="en-US" altLang="ja-JP" sz="9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(10)</a:t>
                      </a:r>
                      <a:endParaRPr kumimoji="1" lang="ja-JP" altLang="ja-JP" sz="9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10.23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>
                        <a:tabLst>
                          <a:tab pos="215900" algn="l"/>
                        </a:tabLst>
                      </a:pPr>
                      <a:r>
                        <a:rPr lang="en-US" altLang="ja-JP" sz="900" baseline="0" dirty="0">
                          <a:effectLst/>
                          <a:latin typeface="+mj-lt"/>
                        </a:rPr>
                        <a:t>BDS-3</a:t>
                      </a:r>
                      <a:endParaRPr lang="ja-JP" sz="900" baseline="0" dirty="0">
                        <a:effectLst/>
                        <a:latin typeface="+mj-lt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tabLst>
                          <a:tab pos="215900" algn="l"/>
                        </a:tabLst>
                      </a:pPr>
                      <a:r>
                        <a:rPr lang="en-US" altLang="ja-JP" sz="900" b="1" baseline="0" dirty="0">
                          <a:solidFill>
                            <a:schemeClr val="accent1"/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ja-JP" sz="900" b="1" baseline="0" dirty="0">
                        <a:solidFill>
                          <a:schemeClr val="accent1"/>
                        </a:solidFill>
                        <a:effectLst/>
                        <a:latin typeface="+mj-lt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1693521"/>
                  </a:ext>
                </a:extLst>
              </a:tr>
              <a:tr h="114187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en-US" sz="1000" b="1" kern="10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21600" marR="21600" marT="3600" marB="360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10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B3A-P</a:t>
                      </a:r>
                      <a:r>
                        <a:rPr lang="en-US" altLang="ja-JP" sz="900" kern="100" baseline="300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*10</a:t>
                      </a:r>
                      <a:endParaRPr lang="ja-JP" sz="900" kern="100" baseline="300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I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10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15900" algn="l"/>
                        </a:tabLst>
                        <a:defRPr/>
                      </a:pPr>
                      <a:r>
                        <a:rPr kumimoji="1" lang="en-US" altLang="ja-JP" sz="900" kern="1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BPSK</a:t>
                      </a:r>
                      <a:r>
                        <a:rPr kumimoji="1" lang="en-US" altLang="ja-JP" sz="9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(10)</a:t>
                      </a:r>
                      <a:endParaRPr kumimoji="1" lang="ja-JP" altLang="ja-JP" sz="9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kumimoji="1" lang="en-US" altLang="ja-JP" sz="9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kumimoji="1" lang="ja-JP" altLang="ja-JP" sz="9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10.23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tabLst>
                          <a:tab pos="215900" algn="l"/>
                        </a:tabLst>
                      </a:pPr>
                      <a:endParaRPr lang="ja-JP" sz="1000" dirty="0">
                        <a:effectLst/>
                        <a:latin typeface="+mj-lt"/>
                      </a:endParaRPr>
                    </a:p>
                  </a:txBody>
                  <a:tcPr marL="21600" marR="21600" marT="3600" marB="360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tabLst>
                          <a:tab pos="215900" algn="l"/>
                        </a:tabLst>
                      </a:pPr>
                      <a:r>
                        <a:rPr lang="en-US" altLang="ja-JP" sz="900" b="1" baseline="0" dirty="0">
                          <a:solidFill>
                            <a:schemeClr val="accent1"/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ja-JP" sz="900" b="1" baseline="0" dirty="0">
                        <a:solidFill>
                          <a:schemeClr val="accent1"/>
                        </a:solidFill>
                        <a:effectLst/>
                        <a:latin typeface="+mj-lt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7569487"/>
                  </a:ext>
                </a:extLst>
              </a:tr>
              <a:tr h="114187">
                <a:tc rowSpan="8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1" kern="100" dirty="0" err="1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NavIC</a:t>
                      </a:r>
                      <a:endParaRPr lang="en-US" sz="900" b="1" kern="10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baseline="300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[18][19]</a:t>
                      </a: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15900" algn="l"/>
                        </a:tabLst>
                        <a:defRPr/>
                      </a:pPr>
                      <a:r>
                        <a:rPr kumimoji="1" lang="en-US" altLang="ja-JP" sz="9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1575.42</a:t>
                      </a:r>
                      <a:endParaRPr kumimoji="1" lang="ja-JP" altLang="ja-JP" sz="9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L1-SPS-D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Q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-159.6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BOC(1,1)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10230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1.023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8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IRN-NAV</a:t>
                      </a:r>
                      <a:endParaRPr lang="ja-JP" sz="8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50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8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BCH,LDPC</a:t>
                      </a:r>
                      <a:endParaRPr lang="ja-JP" sz="8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>
                        <a:tabLst>
                          <a:tab pos="215900" algn="l"/>
                        </a:tabLst>
                      </a:pPr>
                      <a:r>
                        <a:rPr lang="en-US" altLang="ja-JP" sz="900" dirty="0">
                          <a:effectLst/>
                          <a:latin typeface="+mj-lt"/>
                        </a:rPr>
                        <a:t>NVS-01~</a:t>
                      </a:r>
                      <a:endParaRPr lang="ja-JP" sz="900" dirty="0">
                        <a:effectLst/>
                        <a:latin typeface="+mj-lt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tabLst>
                          <a:tab pos="215900" algn="l"/>
                        </a:tabLst>
                      </a:pPr>
                      <a:r>
                        <a:rPr lang="en-US" altLang="ja-JP" sz="900" b="1" baseline="0" dirty="0">
                          <a:solidFill>
                            <a:schemeClr val="accent1"/>
                          </a:solidFill>
                          <a:effectLst/>
                          <a:latin typeface="+mj-lt"/>
                        </a:rPr>
                        <a:t>I1SD</a:t>
                      </a:r>
                      <a:endParaRPr lang="ja-JP" sz="900" b="1" baseline="0" dirty="0">
                        <a:solidFill>
                          <a:schemeClr val="accent1"/>
                        </a:solidFill>
                        <a:effectLst/>
                        <a:latin typeface="+mj-lt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6662978"/>
                  </a:ext>
                </a:extLst>
              </a:tr>
              <a:tr h="114187">
                <a:tc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en-US" sz="900" b="0" kern="100" baseline="3000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15900" algn="l"/>
                        </a:tabLst>
                        <a:defRPr/>
                      </a:pPr>
                      <a:endParaRPr kumimoji="1" lang="ja-JP" altLang="ja-JP" sz="9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L1-SPS-P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I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-158.2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kumimoji="1" lang="en-US" altLang="ja-JP" sz="8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CSBOC(6,1,4/33)</a:t>
                      </a:r>
                      <a:endParaRPr kumimoji="1" lang="ja-JP" altLang="ja-JP" sz="9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10230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1.023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1800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18000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8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8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>
                        <a:tabLst>
                          <a:tab pos="215900" algn="l"/>
                        </a:tabLst>
                      </a:pPr>
                      <a:endParaRPr lang="ja-JP" sz="900" dirty="0">
                        <a:effectLst/>
                        <a:latin typeface="+mj-lt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tabLst>
                          <a:tab pos="215900" algn="l"/>
                        </a:tabLst>
                      </a:pPr>
                      <a:r>
                        <a:rPr lang="en-US" altLang="ja-JP" sz="900" b="1" baseline="0" dirty="0">
                          <a:solidFill>
                            <a:schemeClr val="accent1"/>
                          </a:solidFill>
                          <a:effectLst/>
                          <a:latin typeface="+mj-lt"/>
                        </a:rPr>
                        <a:t>I1SP</a:t>
                      </a:r>
                      <a:endParaRPr lang="ja-JP" sz="900" b="1" baseline="0" dirty="0">
                        <a:solidFill>
                          <a:schemeClr val="accent1"/>
                        </a:solidFill>
                        <a:effectLst/>
                        <a:latin typeface="+mj-lt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6058145"/>
                  </a:ext>
                </a:extLst>
              </a:tr>
              <a:tr h="114187">
                <a:tc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1" kern="100" dirty="0" err="1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NavIC</a:t>
                      </a:r>
                      <a:endParaRPr lang="en-US" sz="900" b="1" kern="10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b="0" kern="100" baseline="300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[18][19]</a:t>
                      </a: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15900" algn="l"/>
                        </a:tabLst>
                        <a:defRPr/>
                      </a:pPr>
                      <a:r>
                        <a:rPr kumimoji="1" lang="en-US" altLang="ja-JP" sz="9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1176.45</a:t>
                      </a:r>
                      <a:endParaRPr kumimoji="1" lang="ja-JP" altLang="ja-JP" sz="9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L5-SPS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8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*12</a:t>
                      </a:r>
                      <a:endParaRPr lang="ja-JP" sz="8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-159.0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BPSK(1)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1023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1.023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8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IRN-NAV</a:t>
                      </a:r>
                      <a:endParaRPr lang="ja-JP" sz="8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50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25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1/2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tabLst>
                          <a:tab pos="215900" algn="l"/>
                        </a:tabLst>
                      </a:pPr>
                      <a:endParaRPr lang="ja-JP" sz="900" dirty="0">
                        <a:effectLst/>
                        <a:latin typeface="+mj-lt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tabLst>
                          <a:tab pos="215900" algn="l"/>
                        </a:tabLst>
                      </a:pPr>
                      <a:r>
                        <a:rPr lang="en-US" altLang="ja-JP" sz="900" b="1" baseline="0" dirty="0">
                          <a:solidFill>
                            <a:schemeClr val="accent1"/>
                          </a:solidFill>
                          <a:effectLst/>
                          <a:latin typeface="+mj-lt"/>
                        </a:rPr>
                        <a:t>I5S</a:t>
                      </a:r>
                      <a:endParaRPr lang="ja-JP" sz="900" b="1" baseline="0" dirty="0">
                        <a:solidFill>
                          <a:schemeClr val="accent1"/>
                        </a:solidFill>
                        <a:effectLst/>
                        <a:latin typeface="+mj-lt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8491558"/>
                  </a:ext>
                </a:extLst>
              </a:tr>
              <a:tr h="11418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15900" algn="l"/>
                        </a:tabLst>
                        <a:defRPr/>
                      </a:pPr>
                      <a:endParaRPr kumimoji="1" lang="ja-JP" altLang="ja-JP" sz="9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L5-RS-D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kumimoji="1" lang="en-US" altLang="ja-JP" sz="8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*12</a:t>
                      </a:r>
                      <a:endParaRPr lang="ja-JP" sz="8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BOC(5,2)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kumimoji="1" lang="en-US" altLang="ja-JP" sz="9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2.046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50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25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1/2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tabLst>
                          <a:tab pos="215900" algn="l"/>
                        </a:tabLst>
                      </a:pPr>
                      <a:r>
                        <a:rPr lang="en-US" altLang="ja-JP" sz="800" dirty="0">
                          <a:effectLst/>
                          <a:latin typeface="+mj-lt"/>
                        </a:rPr>
                        <a:t>*10</a:t>
                      </a:r>
                      <a:endParaRPr lang="ja-JP" sz="800" dirty="0">
                        <a:effectLst/>
                        <a:latin typeface="+mj-lt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tabLst>
                          <a:tab pos="215900" algn="l"/>
                        </a:tabLst>
                      </a:pPr>
                      <a:r>
                        <a:rPr lang="en-US" altLang="ja-JP" sz="900" b="1" baseline="0" dirty="0">
                          <a:solidFill>
                            <a:schemeClr val="accent1"/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ja-JP" sz="900" b="1" baseline="0" dirty="0">
                        <a:solidFill>
                          <a:schemeClr val="accent1"/>
                        </a:solidFill>
                        <a:effectLst/>
                        <a:latin typeface="+mj-lt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8016612"/>
                  </a:ext>
                </a:extLst>
              </a:tr>
              <a:tr h="11418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15900" algn="l"/>
                        </a:tabLst>
                        <a:defRPr/>
                      </a:pPr>
                      <a:endParaRPr kumimoji="1" lang="ja-JP" altLang="ja-JP" sz="9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L5-RS-P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kumimoji="1" lang="en-US" altLang="ja-JP" sz="8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*12</a:t>
                      </a:r>
                      <a:endParaRPr lang="ja-JP" sz="8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BOC(5,2)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kumimoji="1" lang="en-US" altLang="ja-JP" sz="9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2.046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tabLst>
                          <a:tab pos="215900" algn="l"/>
                        </a:tabLst>
                      </a:pPr>
                      <a:r>
                        <a:rPr kumimoji="1" lang="en-US" altLang="ja-JP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*10</a:t>
                      </a:r>
                      <a:endParaRPr lang="ja-JP" sz="800" dirty="0">
                        <a:effectLst/>
                        <a:latin typeface="+mj-lt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tabLst>
                          <a:tab pos="215900" algn="l"/>
                        </a:tabLst>
                      </a:pPr>
                      <a:r>
                        <a:rPr lang="en-US" altLang="ja-JP" sz="900" b="1" baseline="0" dirty="0">
                          <a:solidFill>
                            <a:schemeClr val="accent1"/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ja-JP" sz="900" b="1" baseline="0" dirty="0">
                        <a:solidFill>
                          <a:schemeClr val="accent1"/>
                        </a:solidFill>
                        <a:effectLst/>
                        <a:latin typeface="+mj-lt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1667085"/>
                  </a:ext>
                </a:extLst>
              </a:tr>
              <a:tr h="114187">
                <a:tc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en-US" sz="1000" b="1" kern="10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21600" marR="21600" marT="3600" marB="360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15900" algn="l"/>
                        </a:tabLst>
                        <a:defRPr/>
                      </a:pPr>
                      <a:r>
                        <a:rPr kumimoji="1" lang="en-US" altLang="ja-JP" sz="9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2492.028</a:t>
                      </a:r>
                      <a:endParaRPr kumimoji="1" lang="ja-JP" altLang="ja-JP" sz="9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S-SPS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kumimoji="1" lang="en-US" altLang="ja-JP" sz="8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*12</a:t>
                      </a:r>
                      <a:endParaRPr lang="ja-JP" sz="8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-162.3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BPSK(1)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1023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1.023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8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IRN-NAV</a:t>
                      </a:r>
                      <a:endParaRPr lang="ja-JP" sz="8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50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25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1/2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tabLst>
                          <a:tab pos="215900" algn="l"/>
                        </a:tabLst>
                      </a:pPr>
                      <a:endParaRPr lang="ja-JP" sz="800" dirty="0">
                        <a:effectLst/>
                        <a:latin typeface="+mj-lt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tabLst>
                          <a:tab pos="215900" algn="l"/>
                        </a:tabLst>
                      </a:pPr>
                      <a:r>
                        <a:rPr lang="en-US" altLang="ja-JP" sz="900" b="1" baseline="0" dirty="0">
                          <a:solidFill>
                            <a:schemeClr val="accent1"/>
                          </a:solidFill>
                          <a:effectLst/>
                          <a:latin typeface="+mj-lt"/>
                        </a:rPr>
                        <a:t>ISS</a:t>
                      </a:r>
                      <a:endParaRPr lang="ja-JP" sz="900" b="1" baseline="0" dirty="0">
                        <a:solidFill>
                          <a:schemeClr val="accent1"/>
                        </a:solidFill>
                        <a:effectLst/>
                        <a:latin typeface="+mj-lt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5745095"/>
                  </a:ext>
                </a:extLst>
              </a:tr>
              <a:tr h="114187">
                <a:tc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en-US" sz="900" b="0" kern="100" baseline="3000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21600" marR="21600" marT="3600" marB="360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15900" algn="l"/>
                        </a:tabLst>
                        <a:defRPr/>
                      </a:pPr>
                      <a:endParaRPr kumimoji="1" lang="ja-JP" altLang="ja-JP" sz="9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S-RS-D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kumimoji="1" lang="en-US" altLang="ja-JP" sz="8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*12</a:t>
                      </a:r>
                      <a:endParaRPr lang="ja-JP" sz="8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BOC(5,2)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2.046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50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25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1/2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15900" algn="l"/>
                        </a:tabLst>
                        <a:defRPr/>
                      </a:pPr>
                      <a:r>
                        <a:rPr kumimoji="1" lang="en-US" altLang="ja-JP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*10</a:t>
                      </a:r>
                      <a:endParaRPr kumimoji="1" lang="ja-JP" altLang="ja-JP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tabLst>
                          <a:tab pos="215900" algn="l"/>
                        </a:tabLst>
                      </a:pPr>
                      <a:r>
                        <a:rPr lang="en-US" altLang="ja-JP" sz="900" b="1" baseline="0" dirty="0">
                          <a:solidFill>
                            <a:schemeClr val="accent1"/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ja-JP" sz="900" b="1" baseline="0" dirty="0">
                        <a:solidFill>
                          <a:schemeClr val="accent1"/>
                        </a:solidFill>
                        <a:effectLst/>
                        <a:latin typeface="+mj-lt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7996163"/>
                  </a:ext>
                </a:extLst>
              </a:tr>
              <a:tr h="114187">
                <a:tc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en-US" sz="900" b="0" kern="100" baseline="3000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21600" marR="21600" marT="3600" marB="360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15900" algn="l"/>
                        </a:tabLst>
                        <a:defRPr/>
                      </a:pPr>
                      <a:endParaRPr kumimoji="1" lang="ja-JP" altLang="ja-JP" sz="9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S-RS-P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kumimoji="1" lang="en-US" altLang="ja-JP" sz="8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*12</a:t>
                      </a:r>
                      <a:endParaRPr lang="ja-JP" sz="8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BOC(5,2)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kumimoji="1" lang="en-US" altLang="ja-JP" sz="9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2.046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?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tabLst>
                          <a:tab pos="215900" algn="l"/>
                        </a:tabLst>
                      </a:pPr>
                      <a:r>
                        <a:rPr kumimoji="1" lang="en-US" altLang="ja-JP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*10</a:t>
                      </a:r>
                      <a:endParaRPr lang="ja-JP" sz="800" dirty="0">
                        <a:effectLst/>
                        <a:latin typeface="+mj-lt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tabLst>
                          <a:tab pos="215900" algn="l"/>
                        </a:tabLst>
                      </a:pPr>
                      <a:r>
                        <a:rPr lang="en-US" altLang="ja-JP" sz="900" b="1" baseline="0" dirty="0">
                          <a:solidFill>
                            <a:schemeClr val="accent1"/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ja-JP" sz="900" b="1" baseline="0" dirty="0">
                        <a:solidFill>
                          <a:schemeClr val="accent1"/>
                        </a:solidFill>
                        <a:effectLst/>
                        <a:latin typeface="+mj-lt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3489555"/>
                  </a:ext>
                </a:extLst>
              </a:tr>
              <a:tr h="114187">
                <a:tc rowSpan="3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1" kern="1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SBAS</a:t>
                      </a:r>
                      <a:endParaRPr lang="en-US" sz="900" b="1" kern="10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15900" algn="l"/>
                        </a:tabLst>
                        <a:defRPr/>
                      </a:pPr>
                      <a:r>
                        <a:rPr kumimoji="1" lang="en-US" altLang="ja-JP" sz="900" b="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1575.42</a:t>
                      </a:r>
                      <a:endParaRPr kumimoji="1" lang="ja-JP" altLang="ja-JP" sz="9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 err="1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L1C</a:t>
                      </a: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/A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I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 err="1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BPSK</a:t>
                      </a: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(1)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1023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1.023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SBAS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500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250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1/2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tabLst>
                          <a:tab pos="215900" algn="l"/>
                        </a:tabLst>
                      </a:pPr>
                      <a:r>
                        <a:rPr lang="en-US" altLang="ja-JP" sz="900" dirty="0">
                          <a:effectLst/>
                          <a:latin typeface="+mj-lt"/>
                        </a:rPr>
                        <a:t>PRN120-158</a:t>
                      </a:r>
                      <a:endParaRPr lang="ja-JP" sz="800" dirty="0">
                        <a:effectLst/>
                        <a:latin typeface="+mj-lt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tabLst>
                          <a:tab pos="215900" algn="l"/>
                        </a:tabLst>
                      </a:pPr>
                      <a:r>
                        <a:rPr lang="en-US" altLang="ja-JP" sz="900" b="1" baseline="0" dirty="0">
                          <a:solidFill>
                            <a:schemeClr val="accent1"/>
                          </a:solidFill>
                          <a:effectLst/>
                          <a:latin typeface="+mj-lt"/>
                        </a:rPr>
                        <a:t>L1CA</a:t>
                      </a:r>
                      <a:endParaRPr lang="ja-JP" sz="900" b="1" baseline="0" dirty="0">
                        <a:solidFill>
                          <a:schemeClr val="accent1"/>
                        </a:solidFill>
                        <a:effectLst/>
                        <a:latin typeface="+mj-lt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0424711"/>
                  </a:ext>
                </a:extLst>
              </a:tr>
              <a:tr h="114187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en-US" sz="1000" b="1" kern="10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20367" marR="20367" marT="14400" marB="1440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15900" algn="l"/>
                        </a:tabLst>
                        <a:defRPr/>
                      </a:pPr>
                      <a:r>
                        <a:rPr kumimoji="1" lang="en-US" altLang="ja-JP" sz="9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1176.45</a:t>
                      </a:r>
                      <a:endParaRPr kumimoji="1" lang="ja-JP" altLang="ja-JP" sz="9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 err="1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L5</a:t>
                      </a: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-I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I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 err="1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BPSK</a:t>
                      </a: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(10)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10230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10.23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2 (MC)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2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L5 SBAS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500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250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1/2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>
                        <a:tabLst>
                          <a:tab pos="215900" algn="l"/>
                        </a:tabLst>
                      </a:pPr>
                      <a:r>
                        <a:rPr lang="en-US" altLang="ja-JP" sz="900" dirty="0">
                          <a:effectLst/>
                          <a:latin typeface="+mj-lt"/>
                        </a:rPr>
                        <a:t>PRN120-158</a:t>
                      </a:r>
                      <a:endParaRPr lang="ja-JP" sz="900" dirty="0">
                        <a:effectLst/>
                        <a:latin typeface="+mj-lt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tabLst>
                          <a:tab pos="215900" algn="l"/>
                        </a:tabLst>
                      </a:pPr>
                      <a:r>
                        <a:rPr lang="en-US" altLang="ja-JP" sz="900" b="1" baseline="0" dirty="0">
                          <a:solidFill>
                            <a:schemeClr val="accent1"/>
                          </a:solidFill>
                          <a:effectLst/>
                          <a:latin typeface="+mj-lt"/>
                        </a:rPr>
                        <a:t>L5I</a:t>
                      </a:r>
                      <a:endParaRPr lang="ja-JP" sz="900" b="1" baseline="0" dirty="0">
                        <a:solidFill>
                          <a:schemeClr val="accent1"/>
                        </a:solidFill>
                        <a:effectLst/>
                        <a:latin typeface="+mj-lt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5480070"/>
                  </a:ext>
                </a:extLst>
              </a:tr>
              <a:tr h="114187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en-US" sz="1000" b="1" kern="10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21600" marR="21600" marT="3600" marB="360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15900" algn="l"/>
                        </a:tabLst>
                        <a:defRPr/>
                      </a:pPr>
                      <a:endParaRPr kumimoji="1" lang="ja-JP" altLang="ja-JP" sz="10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 err="1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L5</a:t>
                      </a: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-Q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Q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kumimoji="1" lang="en-US" altLang="ja-JP" sz="900" kern="1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BPSK</a:t>
                      </a:r>
                      <a:r>
                        <a:rPr kumimoji="1" lang="en-US" altLang="ja-JP" sz="9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(10)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10230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10.23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kumimoji="1" lang="en-US" altLang="ja-JP" sz="9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2 (MC)</a:t>
                      </a:r>
                      <a:endParaRPr kumimoji="1" lang="ja-JP" altLang="ja-JP" sz="9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2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sz="900" kern="100" dirty="0"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</a:t>
                      </a:r>
                      <a:endParaRPr lang="ja-JP" sz="900" kern="100" dirty="0"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tabLst>
                          <a:tab pos="215900" algn="l"/>
                        </a:tabLst>
                      </a:pPr>
                      <a:endParaRPr lang="ja-JP" sz="1000" dirty="0">
                        <a:effectLst/>
                        <a:latin typeface="+mj-lt"/>
                      </a:endParaRPr>
                    </a:p>
                  </a:txBody>
                  <a:tcPr marL="21600" marR="21600" marT="3600" marB="360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tabLst>
                          <a:tab pos="215900" algn="l"/>
                        </a:tabLst>
                      </a:pPr>
                      <a:r>
                        <a:rPr lang="en-US" altLang="ja-JP" sz="900" b="1" baseline="0" dirty="0">
                          <a:solidFill>
                            <a:schemeClr val="accent1"/>
                          </a:solidFill>
                          <a:effectLst/>
                          <a:latin typeface="+mj-lt"/>
                        </a:rPr>
                        <a:t>L5Q</a:t>
                      </a:r>
                      <a:endParaRPr lang="ja-JP" sz="900" b="1" baseline="0" dirty="0">
                        <a:solidFill>
                          <a:schemeClr val="accent1"/>
                        </a:solidFill>
                        <a:effectLst/>
                        <a:latin typeface="+mj-lt"/>
                      </a:endParaRPr>
                    </a:p>
                  </a:txBody>
                  <a:tcPr marL="21600" marR="21600" marT="3600" marB="360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9337757"/>
                  </a:ext>
                </a:extLst>
              </a:tr>
            </a:tbl>
          </a:graphicData>
        </a:graphic>
      </p:graphicFrame>
      <p:sp>
        <p:nvSpPr>
          <p:cNvPr id="5" name="Text Box 52">
            <a:extLst>
              <a:ext uri="{FF2B5EF4-FFF2-40B4-BE49-F238E27FC236}">
                <a16:creationId xmlns:a16="http://schemas.microsoft.com/office/drawing/2014/main" id="{89879BE5-6793-482F-9ED0-C968FE4369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528" y="5013176"/>
            <a:ext cx="8532948" cy="1550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2000" tIns="36000" rIns="72000" bIns="36000">
            <a:spAutoFit/>
          </a:bodyPr>
          <a:lstStyle/>
          <a:p>
            <a:pPr>
              <a:defRPr/>
            </a:pPr>
            <a:r>
              <a:rPr lang="en-US" altLang="ja-JP" sz="800" dirty="0">
                <a:latin typeface="+mj-lt"/>
                <a:ea typeface="ＭＳ 明朝" pitchFamily="17" charset="-128"/>
              </a:rPr>
              <a:t>[1] IS-GPS-200K, </a:t>
            </a:r>
            <a:r>
              <a:rPr lang="en-US" altLang="ja-JP" sz="800" dirty="0" err="1">
                <a:latin typeface="+mj-lt"/>
                <a:ea typeface="ＭＳ 明朝" pitchFamily="17" charset="-128"/>
              </a:rPr>
              <a:t>Navstar</a:t>
            </a:r>
            <a:r>
              <a:rPr lang="en-US" altLang="ja-JP" sz="800" dirty="0">
                <a:latin typeface="+mj-lt"/>
                <a:ea typeface="ＭＳ 明朝" pitchFamily="17" charset="-128"/>
              </a:rPr>
              <a:t> GPS space segment/navigation user interfaces - interface specification, 2019, [2] IS-GPS-800F, </a:t>
            </a:r>
            <a:r>
              <a:rPr lang="en-US" altLang="ja-JP" sz="800" dirty="0" err="1">
                <a:latin typeface="+mj-lt"/>
                <a:ea typeface="ＭＳ 明朝" pitchFamily="17" charset="-128"/>
              </a:rPr>
              <a:t>Navstar</a:t>
            </a:r>
            <a:r>
              <a:rPr lang="en-US" altLang="ja-JP" sz="800" dirty="0">
                <a:latin typeface="+mj-lt"/>
                <a:ea typeface="ＭＳ 明朝" pitchFamily="17" charset="-128"/>
              </a:rPr>
              <a:t> GPS space segment/user segment L1C interface - interface specification, 2019, [3] IS-GPS-705A, </a:t>
            </a:r>
            <a:r>
              <a:rPr lang="en-US" altLang="ja-JP" sz="800" dirty="0" err="1">
                <a:latin typeface="+mj-lt"/>
                <a:ea typeface="ＭＳ 明朝" pitchFamily="17" charset="-128"/>
              </a:rPr>
              <a:t>Navstar</a:t>
            </a:r>
            <a:r>
              <a:rPr lang="en-US" altLang="ja-JP" sz="800" dirty="0">
                <a:latin typeface="+mj-lt"/>
                <a:ea typeface="ＭＳ 明朝" pitchFamily="17" charset="-128"/>
              </a:rPr>
              <a:t> GPS space segment/user segment L5 interface - interface specification, 2010, [4] GLONASS interface control document - navigation </a:t>
            </a:r>
            <a:r>
              <a:rPr lang="en-US" altLang="ja-JP" sz="800" dirty="0" err="1">
                <a:latin typeface="+mj-lt"/>
                <a:ea typeface="ＭＳ 明朝" pitchFamily="17" charset="-128"/>
              </a:rPr>
              <a:t>radiosignal</a:t>
            </a:r>
            <a:r>
              <a:rPr lang="en-US" altLang="ja-JP" sz="800" dirty="0">
                <a:latin typeface="+mj-lt"/>
                <a:ea typeface="ＭＳ 明朝" pitchFamily="17" charset="-128"/>
              </a:rPr>
              <a:t> in bands L1, L2, version 5.1, 2008, [5] GLONASS interface control document - code division multiple access open service navigation signal in L1 frequency band, edition 1.0, 2016, [6] GLONASS interface control document - code division multiple access open service navigation signal in L2 frequency band, edition 1.0, 2016, [7] GLONASS interface control document - code division multiple access open service navigation signal in L3 frequency band, edition 1.0, 2016, [8] European GNSS (Galileo) open service signal-in-space interface control document (OS SIS ICD), Issue 1, Revision 3, 2016, [9] Quasi-Zenith satellite system interface specification - satellite positioning, navigation and timing service (IS-QZSS-PNT-003), 2018, [10] Quasi-zenith satellite system interface specification - sub-meter level augmentation service (IS-QZSS-L1S-003), 2018,  [11] Quasi-zenith satellite system interface specification - centimeter level augmentation service (IS-QZSS-L6-003), 2018,  [12] Quasi-zenith satellite system interface specification - positioning technology verification service (IS-QZSS-TV-004), 2023, [13] </a:t>
            </a:r>
            <a:r>
              <a:rPr lang="en-US" altLang="ja-JP" sz="800" dirty="0" err="1">
                <a:latin typeface="+mj-lt"/>
                <a:ea typeface="ＭＳ 明朝" pitchFamily="17" charset="-128"/>
              </a:rPr>
              <a:t>BeiDou</a:t>
            </a:r>
            <a:r>
              <a:rPr lang="en-US" altLang="ja-JP" sz="800" dirty="0">
                <a:latin typeface="+mj-lt"/>
                <a:ea typeface="ＭＳ 明朝" pitchFamily="17" charset="-128"/>
              </a:rPr>
              <a:t> navigation satellite system signal in space interface control document - open service signal B1I, version 3, 2019, [14] BeiDou navigation satellite system signal in space interface control document - open service signal B1C, version 1.0, 2017, [15] BeiDou navigation satellite system signal in space interface control document - open service signal B2a, version 1.0, 2017, [16] BeiDou navigation satellite system signal in space interface control document - open service signal B3I, version 1.0, 2018, [17] </a:t>
            </a:r>
            <a:r>
              <a:rPr lang="en-US" altLang="ja-JP" sz="800" dirty="0" err="1">
                <a:latin typeface="+mj-lt"/>
                <a:ea typeface="ＭＳ 明朝" pitchFamily="17" charset="-128"/>
              </a:rPr>
              <a:t>BeiDou</a:t>
            </a:r>
            <a:r>
              <a:rPr lang="en-US" altLang="ja-JP" sz="800" dirty="0">
                <a:latin typeface="+mj-lt"/>
                <a:ea typeface="ＭＳ 明朝" pitchFamily="17" charset="-128"/>
              </a:rPr>
              <a:t> navigation satellite system signal in space interface control document - Precise Point Positioning service signal PPP-B2b, version 1.0, 2020, [18] Indian Regional Navigation Satellite System, Signal in space ICD for standard positioning service version 1.1, 2017, [19] NAVIC signal in space ICD for standard positioning service in L1 frequency version 1.0, 2023</a:t>
            </a:r>
          </a:p>
        </p:txBody>
      </p:sp>
      <p:sp>
        <p:nvSpPr>
          <p:cNvPr id="6" name="Text Box 52">
            <a:extLst>
              <a:ext uri="{FF2B5EF4-FFF2-40B4-BE49-F238E27FC236}">
                <a16:creationId xmlns:a16="http://schemas.microsoft.com/office/drawing/2014/main" id="{1A702A17-9656-4C1A-B8B5-1E4F22EAFA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1540" y="4797152"/>
            <a:ext cx="8316923" cy="145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2000" tIns="3600" rIns="72000" bIns="3600">
            <a:spAutoFit/>
          </a:bodyPr>
          <a:lstStyle/>
          <a:p>
            <a:pPr algn="ctr">
              <a:defRPr/>
            </a:pPr>
            <a:r>
              <a:rPr lang="en-US" altLang="ja-JP" sz="900" dirty="0">
                <a:latin typeface="+mj-lt"/>
                <a:ea typeface="ＭＳ 明朝" pitchFamily="17" charset="-128"/>
              </a:rPr>
              <a:t>*10 Authorized signal, *11 ACE-BOC, *12 </a:t>
            </a:r>
            <a:r>
              <a:rPr lang="en-US" altLang="ja-JP" sz="900" dirty="0" err="1">
                <a:latin typeface="+mj-lt"/>
                <a:ea typeface="ＭＳ 明朝" pitchFamily="17" charset="-128"/>
              </a:rPr>
              <a:t>Interplex</a:t>
            </a:r>
            <a:r>
              <a:rPr lang="en-US" altLang="ja-JP" sz="900" dirty="0">
                <a:latin typeface="+mj-lt"/>
                <a:ea typeface="ＭＳ 明朝" pitchFamily="17" charset="-128"/>
              </a:rPr>
              <a:t> Modulation</a:t>
            </a:r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C2889D20-9C41-833B-61C3-AEB55D8C9B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1937710"/>
              </p:ext>
            </p:extLst>
          </p:nvPr>
        </p:nvGraphicFramePr>
        <p:xfrm>
          <a:off x="431540" y="1088740"/>
          <a:ext cx="8316924" cy="61722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504056">
                  <a:extLst>
                    <a:ext uri="{9D8B030D-6E8A-4147-A177-3AD203B41FA5}">
                      <a16:colId xmlns:a16="http://schemas.microsoft.com/office/drawing/2014/main" val="3325163354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val="2709382227"/>
                    </a:ext>
                  </a:extLst>
                </a:gridCol>
                <a:gridCol w="468052">
                  <a:extLst>
                    <a:ext uri="{9D8B030D-6E8A-4147-A177-3AD203B41FA5}">
                      <a16:colId xmlns:a16="http://schemas.microsoft.com/office/drawing/2014/main" val="3059427333"/>
                    </a:ext>
                  </a:extLst>
                </a:gridCol>
                <a:gridCol w="216024">
                  <a:extLst>
                    <a:ext uri="{9D8B030D-6E8A-4147-A177-3AD203B41FA5}">
                      <a16:colId xmlns:a16="http://schemas.microsoft.com/office/drawing/2014/main" val="947568908"/>
                    </a:ext>
                  </a:extLst>
                </a:gridCol>
                <a:gridCol w="612068">
                  <a:extLst>
                    <a:ext uri="{9D8B030D-6E8A-4147-A177-3AD203B41FA5}">
                      <a16:colId xmlns:a16="http://schemas.microsoft.com/office/drawing/2014/main" val="2629089732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2544508398"/>
                    </a:ext>
                  </a:extLst>
                </a:gridCol>
                <a:gridCol w="396044">
                  <a:extLst>
                    <a:ext uri="{9D8B030D-6E8A-4147-A177-3AD203B41FA5}">
                      <a16:colId xmlns:a16="http://schemas.microsoft.com/office/drawing/2014/main" val="3472518054"/>
                    </a:ext>
                  </a:extLst>
                </a:gridCol>
                <a:gridCol w="432048">
                  <a:extLst>
                    <a:ext uri="{9D8B030D-6E8A-4147-A177-3AD203B41FA5}">
                      <a16:colId xmlns:a16="http://schemas.microsoft.com/office/drawing/2014/main" val="2689572748"/>
                    </a:ext>
                  </a:extLst>
                </a:gridCol>
                <a:gridCol w="432048">
                  <a:extLst>
                    <a:ext uri="{9D8B030D-6E8A-4147-A177-3AD203B41FA5}">
                      <a16:colId xmlns:a16="http://schemas.microsoft.com/office/drawing/2014/main" val="2992625945"/>
                    </a:ext>
                  </a:extLst>
                </a:gridCol>
                <a:gridCol w="432048">
                  <a:extLst>
                    <a:ext uri="{9D8B030D-6E8A-4147-A177-3AD203B41FA5}">
                      <a16:colId xmlns:a16="http://schemas.microsoft.com/office/drawing/2014/main" val="2772002735"/>
                    </a:ext>
                  </a:extLst>
                </a:gridCol>
                <a:gridCol w="432048">
                  <a:extLst>
                    <a:ext uri="{9D8B030D-6E8A-4147-A177-3AD203B41FA5}">
                      <a16:colId xmlns:a16="http://schemas.microsoft.com/office/drawing/2014/main" val="1177254722"/>
                    </a:ext>
                  </a:extLst>
                </a:gridCol>
                <a:gridCol w="432048">
                  <a:extLst>
                    <a:ext uri="{9D8B030D-6E8A-4147-A177-3AD203B41FA5}">
                      <a16:colId xmlns:a16="http://schemas.microsoft.com/office/drawing/2014/main" val="1571033950"/>
                    </a:ext>
                  </a:extLst>
                </a:gridCol>
                <a:gridCol w="432048">
                  <a:extLst>
                    <a:ext uri="{9D8B030D-6E8A-4147-A177-3AD203B41FA5}">
                      <a16:colId xmlns:a16="http://schemas.microsoft.com/office/drawing/2014/main" val="1248299587"/>
                    </a:ext>
                  </a:extLst>
                </a:gridCol>
                <a:gridCol w="432048">
                  <a:extLst>
                    <a:ext uri="{9D8B030D-6E8A-4147-A177-3AD203B41FA5}">
                      <a16:colId xmlns:a16="http://schemas.microsoft.com/office/drawing/2014/main" val="1069936599"/>
                    </a:ext>
                  </a:extLst>
                </a:gridCol>
                <a:gridCol w="468052">
                  <a:extLst>
                    <a:ext uri="{9D8B030D-6E8A-4147-A177-3AD203B41FA5}">
                      <a16:colId xmlns:a16="http://schemas.microsoft.com/office/drawing/2014/main" val="309954666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565333373"/>
                    </a:ext>
                  </a:extLst>
                </a:gridCol>
                <a:gridCol w="612068">
                  <a:extLst>
                    <a:ext uri="{9D8B030D-6E8A-4147-A177-3AD203B41FA5}">
                      <a16:colId xmlns:a16="http://schemas.microsoft.com/office/drawing/2014/main" val="628015514"/>
                    </a:ext>
                  </a:extLst>
                </a:gridCol>
              </a:tblGrid>
              <a:tr h="205740">
                <a:tc row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solidFill>
                            <a:schemeClr val="tx1"/>
                          </a:solidFill>
                        </a:rPr>
                        <a:t>System</a:t>
                      </a:r>
                      <a:endParaRPr kumimoji="1" lang="ja-JP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solidFill>
                            <a:schemeClr val="tx1"/>
                          </a:solidFill>
                        </a:rPr>
                        <a:t>Carrier Freq. (MHz)</a:t>
                      </a:r>
                      <a:endParaRPr kumimoji="1" lang="ja-JP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solidFill>
                            <a:schemeClr val="tx1"/>
                          </a:solidFill>
                        </a:rPr>
                        <a:t>Signal</a:t>
                      </a:r>
                      <a:endParaRPr kumimoji="1" lang="ja-JP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solidFill>
                            <a:schemeClr val="tx1"/>
                          </a:solidFill>
                        </a:rPr>
                        <a:t>I/Q</a:t>
                      </a:r>
                      <a:endParaRPr kumimoji="1" lang="ja-JP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solidFill>
                            <a:schemeClr val="tx1"/>
                          </a:solidFill>
                        </a:rPr>
                        <a:t>Min Rec. Power (</a:t>
                      </a:r>
                      <a:r>
                        <a:rPr kumimoji="1" lang="en-US" altLang="ja-JP" sz="900" dirty="0" err="1">
                          <a:solidFill>
                            <a:schemeClr val="tx1"/>
                          </a:solidFill>
                        </a:rPr>
                        <a:t>dBW</a:t>
                      </a:r>
                      <a:r>
                        <a:rPr kumimoji="1" lang="en-US" altLang="ja-JP" sz="900" dirty="0">
                          <a:solidFill>
                            <a:schemeClr val="tx1"/>
                          </a:solidFill>
                        </a:rPr>
                        <a:t>)</a:t>
                      </a:r>
                      <a:endParaRPr kumimoji="1" lang="ja-JP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solidFill>
                            <a:schemeClr val="tx1"/>
                          </a:solidFill>
                        </a:rPr>
                        <a:t>Modulation</a:t>
                      </a:r>
                      <a:endParaRPr kumimoji="1" lang="ja-JP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1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Primary Code</a:t>
                      </a:r>
                      <a:endParaRPr lang="ja-JP" sz="900" b="1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900" b="1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900" b="1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1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Overlay Code</a:t>
                      </a:r>
                      <a:endParaRPr lang="ja-JP" sz="900" b="1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900" b="1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1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Navigation Data</a:t>
                      </a:r>
                      <a:endParaRPr lang="ja-JP" sz="900" b="1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900" b="1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900" b="1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endParaRPr lang="ja-JP" sz="900" b="1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dirty="0">
                          <a:solidFill>
                            <a:schemeClr val="tx1"/>
                          </a:solidFill>
                        </a:rPr>
                        <a:t>Notes</a:t>
                      </a:r>
                      <a:endParaRPr kumimoji="1" lang="ja-JP" altLang="en-US" sz="90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kumimoji="1" lang="en-US" altLang="ja-JP" sz="1000" b="1" dirty="0">
                          <a:solidFill>
                            <a:schemeClr val="accent1"/>
                          </a:solidFill>
                        </a:rPr>
                        <a:t>Pocket</a:t>
                      </a:r>
                    </a:p>
                    <a:p>
                      <a:pPr algn="ctr"/>
                      <a:r>
                        <a:rPr kumimoji="1" lang="en-US" altLang="ja-JP" sz="1000" b="1" dirty="0">
                          <a:solidFill>
                            <a:schemeClr val="accent1"/>
                          </a:solidFill>
                        </a:rPr>
                        <a:t>SDR</a:t>
                      </a:r>
                    </a:p>
                    <a:p>
                      <a:pPr algn="ctr"/>
                      <a:r>
                        <a:rPr kumimoji="1" lang="en-US" altLang="ja-JP" sz="1000" b="1" dirty="0">
                          <a:solidFill>
                            <a:schemeClr val="accent1"/>
                          </a:solidFill>
                        </a:rPr>
                        <a:t>Signal ID</a:t>
                      </a:r>
                      <a:endParaRPr kumimoji="1" lang="ja-JP" altLang="en-US" sz="1000" b="1" dirty="0">
                        <a:solidFill>
                          <a:schemeClr val="accent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1357734"/>
                  </a:ext>
                </a:extLst>
              </a:tr>
              <a:tr h="20574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1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Length</a:t>
                      </a: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1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(chip)</a:t>
                      </a:r>
                      <a:endParaRPr lang="ja-JP" sz="900" b="1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1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Chip Rate</a:t>
                      </a: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1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altLang="ja-JP" sz="900" b="1" kern="100" dirty="0" err="1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Mcps</a:t>
                      </a:r>
                      <a:r>
                        <a:rPr lang="en-US" altLang="ja-JP" sz="900" b="1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)</a:t>
                      </a:r>
                      <a:endParaRPr lang="ja-JP" sz="900" b="1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1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Cycle</a:t>
                      </a: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1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altLang="ja-JP" sz="900" b="1" kern="100" dirty="0" err="1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ms</a:t>
                      </a:r>
                      <a:r>
                        <a:rPr lang="en-US" altLang="ja-JP" sz="900" b="1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1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Length</a:t>
                      </a: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1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(chip)</a:t>
                      </a:r>
                      <a:endParaRPr lang="ja-JP" sz="900" b="1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1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Cycle</a:t>
                      </a: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1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altLang="ja-JP" sz="900" b="1" kern="100" dirty="0" err="1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ms</a:t>
                      </a:r>
                      <a:r>
                        <a:rPr lang="en-US" altLang="ja-JP" sz="900" b="1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)</a:t>
                      </a:r>
                      <a:endParaRPr lang="ja-JP" sz="900" b="1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1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Data</a:t>
                      </a:r>
                      <a:endParaRPr lang="ja-JP" sz="900" b="1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1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Symbol Rate (</a:t>
                      </a:r>
                      <a:r>
                        <a:rPr lang="en-US" altLang="ja-JP" sz="900" b="1" kern="100" dirty="0" err="1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sps</a:t>
                      </a:r>
                      <a:r>
                        <a:rPr lang="en-US" altLang="ja-JP" sz="900" b="1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)</a:t>
                      </a:r>
                      <a:endParaRPr lang="ja-JP" sz="900" b="1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1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Data Rate</a:t>
                      </a: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1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(bps)</a:t>
                      </a:r>
                      <a:endParaRPr lang="ja-JP" sz="900" b="1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5900" algn="l"/>
                        </a:tabLst>
                      </a:pPr>
                      <a:r>
                        <a:rPr lang="en-US" altLang="ja-JP" sz="900" b="1" kern="1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FEC</a:t>
                      </a:r>
                      <a:endParaRPr lang="ja-JP" sz="900" b="1" kern="100" dirty="0">
                        <a:solidFill>
                          <a:schemeClr val="tx1"/>
                        </a:solidFill>
                        <a:effectLst/>
                        <a:latin typeface="+mj-lt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66713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7253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23606</TotalTime>
  <Words>2493</Words>
  <Application>Microsoft Office PowerPoint</Application>
  <PresentationFormat>画面に合わせる (4:3)</PresentationFormat>
  <Paragraphs>1310</Paragraphs>
  <Slides>4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7" baseType="lpstr">
      <vt:lpstr>Calibri</vt:lpstr>
      <vt:lpstr>Arial</vt:lpstr>
      <vt:lpstr>Office テーマ</vt:lpstr>
      <vt:lpstr>PowerPoint プレゼンテーション</vt:lpstr>
      <vt:lpstr>Pocket SDR Signal IDs (1/3)</vt:lpstr>
      <vt:lpstr>Pocket SDR Signal IDs (2/3)</vt:lpstr>
      <vt:lpstr>Pocket SDR Signal IDs (3/3)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GPS</dc:title>
  <dc:creator>ttaka</dc:creator>
  <cp:lastModifiedBy>Tomoji Takasu</cp:lastModifiedBy>
  <cp:revision>704</cp:revision>
  <cp:lastPrinted>2014-07-26T08:18:22Z</cp:lastPrinted>
  <dcterms:created xsi:type="dcterms:W3CDTF">2009-07-28T07:48:45Z</dcterms:created>
  <dcterms:modified xsi:type="dcterms:W3CDTF">2024-01-25T09:00:29Z</dcterms:modified>
</cp:coreProperties>
</file>